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7" r:id="rId7"/>
    <p:sldMasterId id="2147484288" r:id="rId8"/>
    <p:sldMasterId id="2147484324" r:id="rId9"/>
  </p:sldMasterIdLst>
  <p:notesMasterIdLst>
    <p:notesMasterId r:id="rId30"/>
  </p:notesMasterIdLst>
  <p:handoutMasterIdLst>
    <p:handoutMasterId r:id="rId31"/>
  </p:handoutMasterIdLst>
  <p:sldIdLst>
    <p:sldId id="1349" r:id="rId10"/>
    <p:sldId id="1747" r:id="rId11"/>
    <p:sldId id="1753" r:id="rId12"/>
    <p:sldId id="1748" r:id="rId13"/>
    <p:sldId id="1749" r:id="rId14"/>
    <p:sldId id="1750" r:id="rId15"/>
    <p:sldId id="1738" r:id="rId16"/>
    <p:sldId id="1751" r:id="rId17"/>
    <p:sldId id="1752" r:id="rId18"/>
    <p:sldId id="1724" r:id="rId19"/>
    <p:sldId id="1757" r:id="rId20"/>
    <p:sldId id="1754" r:id="rId21"/>
    <p:sldId id="1758" r:id="rId22"/>
    <p:sldId id="1735" r:id="rId23"/>
    <p:sldId id="1756" r:id="rId24"/>
    <p:sldId id="1723" r:id="rId25"/>
    <p:sldId id="1759" r:id="rId26"/>
    <p:sldId id="1721" r:id="rId27"/>
    <p:sldId id="1353" r:id="rId28"/>
    <p:sldId id="1350" r:id="rId29"/>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i Olsen" initials="MO" lastIdx="2" clrIdx="4">
    <p:extLst>
      <p:ext uri="{19B8F6BF-5375-455C-9EA6-DF929625EA0E}">
        <p15:presenceInfo xmlns:p15="http://schemas.microsoft.com/office/powerpoint/2012/main" userId="S::molsen@microsoft.com::d3925066-14b3-4b67-851e-c100e4a42eb3" providerId="AD"/>
      </p:ext>
    </p:extLst>
  </p:cmAuthor>
  <p:cmAuthor id="5" name="Kenichiro Chiba" initials="KC" lastIdx="1" clrIdx="5">
    <p:extLst>
      <p:ext uri="{19B8F6BF-5375-455C-9EA6-DF929625EA0E}">
        <p15:presenceInfo xmlns:p15="http://schemas.microsoft.com/office/powerpoint/2012/main" userId="S::kechiba@microsoft.com::4d5152c8-d4e0-4fa4-9e50-6a8609f29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FFFFFF"/>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757" autoAdjust="0"/>
  </p:normalViewPr>
  <p:slideViewPr>
    <p:cSldViewPr snapToGrid="0">
      <p:cViewPr varScale="1">
        <p:scale>
          <a:sx n="45" d="100"/>
          <a:sy n="45" d="100"/>
        </p:scale>
        <p:origin x="1428" y="2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0798945-EF84-4B7C-B850-CC2259FC765C}" type="datetime8">
              <a:rPr lang="en-US" smtClean="0">
                <a:latin typeface="Segoe UI" pitchFamily="34" charset="0"/>
              </a:rPr>
              <a:t>3/23/2018 5:53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79473E9-8B13-4F07-93CE-C7E2C07D4EAE}" type="datetime8">
              <a:rPr lang="en-US" smtClean="0"/>
              <a:t>3/23/2018 5:53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FAB89093-C786-456A-B68B-93DB47CC0FE2}" type="slidenum">
              <a:rPr lang="en-US" sz="1800" kern="0">
                <a:solidFill>
                  <a:sysClr val="windowText" lastClr="000000"/>
                </a:solidFill>
                <a:latin typeface="Calibri" panose="020F0502020204030204"/>
              </a:rPr>
              <a:pPr defTabSz="931774">
                <a:defRPr/>
              </a:pPr>
              <a:t>1</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6" name="Date Placeholder 5"/>
          <p:cNvSpPr>
            <a:spLocks noGrp="1"/>
          </p:cNvSpPr>
          <p:nvPr>
            <p:ph type="dt" idx="12"/>
          </p:nvPr>
        </p:nvSpPr>
        <p:spPr/>
        <p:txBody>
          <a:bodyPr/>
          <a:lstStyle/>
          <a:p>
            <a:pPr defTabSz="950464">
              <a:defRPr/>
            </a:pPr>
            <a:fld id="{1D6E87FA-F8DC-4656-ACDC-9931EC552DBE}" type="datetime8">
              <a:rPr lang="en-US">
                <a:solidFill>
                  <a:prstClr val="black"/>
                </a:solidFill>
              </a:rPr>
              <a:pPr defTabSz="950464">
                <a:defRPr/>
              </a:pPr>
              <a:t>3/23/2018 5:53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10</a:t>
            </a:fld>
            <a:endParaRPr lang="en-US">
              <a:solidFill>
                <a:prstClr val="black"/>
              </a:solidFill>
            </a:endParaRPr>
          </a:p>
        </p:txBody>
      </p:sp>
      <p:sp>
        <p:nvSpPr>
          <p:cNvPr id="8" name="Footer Placeholder 7"/>
          <p:cNvSpPr>
            <a:spLocks noGrp="1"/>
          </p:cNvSpPr>
          <p:nvPr>
            <p:ph type="ftr" sz="quarter" idx="14"/>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79923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3E664A-64B1-43CE-8CA1-7EF07826EE73}" type="slidenum">
              <a:rPr lang="en-US" smtClean="0"/>
              <a:t>11</a:t>
            </a:fld>
            <a:endParaRPr lang="en-US"/>
          </a:p>
        </p:txBody>
      </p:sp>
    </p:spTree>
    <p:extLst>
      <p:ext uri="{BB962C8B-B14F-4D97-AF65-F5344CB8AC3E}">
        <p14:creationId xmlns:p14="http://schemas.microsoft.com/office/powerpoint/2010/main" val="130423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42613-CD12-40DF-BF40-F7EFA3C38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054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42613-CD12-40DF-BF40-F7EFA3C38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99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84C4200F-F7C4-4BE6-BCF1-FE556AF2C9C2}" type="slidenum">
              <a:rPr lang="en-US">
                <a:solidFill>
                  <a:prstClr val="black"/>
                </a:solidFill>
                <a:latin typeface="Calibri" panose="020F0502020204030204"/>
              </a:rPr>
              <a:pPr defTabSz="931774">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78787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3/23/2018 5:53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65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6" name="Date Placeholder 5"/>
          <p:cNvSpPr>
            <a:spLocks noGrp="1"/>
          </p:cNvSpPr>
          <p:nvPr>
            <p:ph type="dt" idx="12"/>
          </p:nvPr>
        </p:nvSpPr>
        <p:spPr/>
        <p:txBody>
          <a:bodyPr/>
          <a:lstStyle/>
          <a:p>
            <a:pPr defTabSz="950464">
              <a:defRPr/>
            </a:pPr>
            <a:fld id="{1D6E87FA-F8DC-4656-ACDC-9931EC552DBE}" type="datetime8">
              <a:rPr lang="en-US">
                <a:solidFill>
                  <a:prstClr val="black"/>
                </a:solidFill>
              </a:rPr>
              <a:pPr defTabSz="950464">
                <a:defRPr/>
              </a:pPr>
              <a:t>3/23/2018 5:53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16</a:t>
            </a:fld>
            <a:endParaRPr lang="en-US">
              <a:solidFill>
                <a:prstClr val="black"/>
              </a:solidFill>
            </a:endParaRPr>
          </a:p>
        </p:txBody>
      </p:sp>
      <p:sp>
        <p:nvSpPr>
          <p:cNvPr id="8" name="Footer Placeholder 7"/>
          <p:cNvSpPr>
            <a:spLocks noGrp="1"/>
          </p:cNvSpPr>
          <p:nvPr>
            <p:ph type="ftr" sz="quarter" idx="14"/>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87638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3E664A-64B1-43CE-8CA1-7EF07826EE73}" type="slidenum">
              <a:rPr lang="en-US" smtClean="0"/>
              <a:t>17</a:t>
            </a:fld>
            <a:endParaRPr lang="en-US"/>
          </a:p>
        </p:txBody>
      </p:sp>
    </p:spTree>
    <p:extLst>
      <p:ext uri="{BB962C8B-B14F-4D97-AF65-F5344CB8AC3E}">
        <p14:creationId xmlns:p14="http://schemas.microsoft.com/office/powerpoint/2010/main" val="195556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6" name="Date Placeholder 5"/>
          <p:cNvSpPr>
            <a:spLocks noGrp="1"/>
          </p:cNvSpPr>
          <p:nvPr>
            <p:ph type="dt" idx="12"/>
          </p:nvPr>
        </p:nvSpPr>
        <p:spPr/>
        <p:txBody>
          <a:bodyPr/>
          <a:lstStyle/>
          <a:p>
            <a:pPr defTabSz="950464">
              <a:defRPr/>
            </a:pPr>
            <a:fld id="{774579F4-B433-4A8D-95C3-22D9940083C2}" type="datetime8">
              <a:rPr lang="en-US">
                <a:solidFill>
                  <a:prstClr val="black"/>
                </a:solidFill>
              </a:rPr>
              <a:pPr defTabSz="950464">
                <a:defRPr/>
              </a:pPr>
              <a:t>3/23/2018 5:53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18</a:t>
            </a:fld>
            <a:endParaRPr lang="en-US">
              <a:solidFill>
                <a:prstClr val="black"/>
              </a:solidFill>
            </a:endParaRPr>
          </a:p>
        </p:txBody>
      </p:sp>
      <p:sp>
        <p:nvSpPr>
          <p:cNvPr id="8" name="Footer Placeholder 7"/>
          <p:cNvSpPr>
            <a:spLocks noGrp="1"/>
          </p:cNvSpPr>
          <p:nvPr>
            <p:ph type="ftr" sz="quarter" idx="14"/>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177733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50464">
              <a:defRPr/>
            </a:pPr>
            <a:fld id="{E74353ED-ACB2-44BF-A903-985B0AF962B7}" type="datetime1">
              <a:rPr lang="en-US">
                <a:solidFill>
                  <a:prstClr val="black"/>
                </a:solidFill>
              </a:rPr>
              <a:pPr defTabSz="950464">
                <a:defRPr/>
              </a:pPr>
              <a:t>3/23/2018</a:t>
            </a:fld>
            <a:endParaRPr lang="en-US">
              <a:solidFill>
                <a:prstClr val="black"/>
              </a:solidFill>
            </a:endParaRPr>
          </a:p>
        </p:txBody>
      </p:sp>
      <p:sp>
        <p:nvSpPr>
          <p:cNvPr id="6" name="Slide Number Placeholder 5"/>
          <p:cNvSpPr>
            <a:spLocks noGrp="1"/>
          </p:cNvSpPr>
          <p:nvPr>
            <p:ph type="sldNum" sz="quarter" idx="12"/>
          </p:nvPr>
        </p:nvSpPr>
        <p:spPr/>
        <p:txBody>
          <a:bodyPr/>
          <a:lstStyle/>
          <a:p>
            <a:pPr defTabSz="950464">
              <a:defRPr/>
            </a:pPr>
            <a:fld id="{B4008EB6-D09E-4580-8CD6-DDB14511944F}" type="slidenum">
              <a:rPr lang="en-US">
                <a:solidFill>
                  <a:prstClr val="black"/>
                </a:solidFill>
              </a:rPr>
              <a:pPr defTabSz="950464">
                <a:defRPr/>
              </a:pPr>
              <a:t>19</a:t>
            </a:fld>
            <a:endParaRPr lang="en-US">
              <a:solidFill>
                <a:prstClr val="black"/>
              </a:solidFill>
            </a:endParaRPr>
          </a:p>
        </p:txBody>
      </p:sp>
    </p:spTree>
    <p:extLst>
      <p:ext uri="{BB962C8B-B14F-4D97-AF65-F5344CB8AC3E}">
        <p14:creationId xmlns:p14="http://schemas.microsoft.com/office/powerpoint/2010/main" val="406552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328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50464">
              <a:defRPr/>
            </a:pPr>
            <a:fld id="{E74353ED-ACB2-44BF-A903-985B0AF962B7}" type="datetime1">
              <a:rPr lang="en-US">
                <a:solidFill>
                  <a:prstClr val="black"/>
                </a:solidFill>
              </a:rPr>
              <a:pPr defTabSz="950464">
                <a:defRPr/>
              </a:pPr>
              <a:t>3/23/2018</a:t>
            </a:fld>
            <a:endParaRPr lang="en-US">
              <a:solidFill>
                <a:prstClr val="black"/>
              </a:solidFill>
            </a:endParaRPr>
          </a:p>
        </p:txBody>
      </p:sp>
      <p:sp>
        <p:nvSpPr>
          <p:cNvPr id="6" name="Slide Number Placeholder 5"/>
          <p:cNvSpPr>
            <a:spLocks noGrp="1"/>
          </p:cNvSpPr>
          <p:nvPr>
            <p:ph type="sldNum" sz="quarter" idx="12"/>
          </p:nvPr>
        </p:nvSpPr>
        <p:spPr/>
        <p:txBody>
          <a:bodyPr/>
          <a:lstStyle/>
          <a:p>
            <a:pPr defTabSz="950464">
              <a:defRPr/>
            </a:pPr>
            <a:fld id="{B4008EB6-D09E-4580-8CD6-DDB14511944F}" type="slidenum">
              <a:rPr lang="en-US">
                <a:solidFill>
                  <a:prstClr val="black"/>
                </a:solidFill>
              </a:rPr>
              <a:pPr defTabSz="950464">
                <a:defRPr/>
              </a:pPr>
              <a:t>20</a:t>
            </a:fld>
            <a:endParaRPr lang="en-US">
              <a:solidFill>
                <a:prstClr val="black"/>
              </a:solidFill>
            </a:endParaRPr>
          </a:p>
        </p:txBody>
      </p:sp>
    </p:spTree>
    <p:extLst>
      <p:ext uri="{BB962C8B-B14F-4D97-AF65-F5344CB8AC3E}">
        <p14:creationId xmlns:p14="http://schemas.microsoft.com/office/powerpoint/2010/main" val="349308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3E664A-64B1-43CE-8CA1-7EF07826EE73}" type="slidenum">
              <a:rPr lang="en-US" smtClean="0"/>
              <a:t>3</a:t>
            </a:fld>
            <a:endParaRPr lang="en-US"/>
          </a:p>
        </p:txBody>
      </p:sp>
    </p:spTree>
    <p:extLst>
      <p:ext uri="{BB962C8B-B14F-4D97-AF65-F5344CB8AC3E}">
        <p14:creationId xmlns:p14="http://schemas.microsoft.com/office/powerpoint/2010/main" val="289308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3E664A-64B1-43CE-8CA1-7EF07826EE73}" type="slidenum">
              <a:rPr lang="en-US" smtClean="0"/>
              <a:t>4</a:t>
            </a:fld>
            <a:endParaRPr lang="en-US"/>
          </a:p>
        </p:txBody>
      </p:sp>
    </p:spTree>
    <p:extLst>
      <p:ext uri="{BB962C8B-B14F-4D97-AF65-F5344CB8AC3E}">
        <p14:creationId xmlns:p14="http://schemas.microsoft.com/office/powerpoint/2010/main" val="356341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3259" indent="-353259">
              <a:lnSpc>
                <a:spcPct val="107000"/>
              </a:lnSpc>
              <a:spcAft>
                <a:spcPts val="824"/>
              </a:spcAft>
              <a:buFont typeface="Courier New" panose="02070309020205020404" pitchFamily="49" charset="0"/>
              <a:buChar char="o"/>
            </a:pPr>
            <a:endParaRPr lang="en-US" dirty="0"/>
          </a:p>
        </p:txBody>
      </p:sp>
      <p:sp>
        <p:nvSpPr>
          <p:cNvPr id="4" name="Header Placeholder 3"/>
          <p:cNvSpPr>
            <a:spLocks noGrp="1"/>
          </p:cNvSpPr>
          <p:nvPr>
            <p:ph type="hdr" sz="quarter" idx="10"/>
          </p:nvPr>
        </p:nvSpPr>
        <p:spPr/>
        <p:txBody>
          <a:bodyPr/>
          <a:lstStyle/>
          <a:p>
            <a:pPr defTabSz="942023">
              <a:defRPr/>
            </a:pPr>
            <a:r>
              <a:rPr lang="en-US" sz="1800" kern="0">
                <a:solidFill>
                  <a:sysClr val="windowText" lastClr="000000"/>
                </a:solidFill>
                <a:latin typeface="Calibri" panose="020F0502020204030204"/>
              </a:rPr>
              <a:t>Microsoft Ignite 2016</a:t>
            </a:r>
          </a:p>
        </p:txBody>
      </p:sp>
      <p:sp>
        <p:nvSpPr>
          <p:cNvPr id="5" name="Footer Placeholder 4"/>
          <p:cNvSpPr>
            <a:spLocks noGrp="1"/>
          </p:cNvSpPr>
          <p:nvPr>
            <p:ph type="ftr" sz="quarter" idx="11"/>
          </p:nvPr>
        </p:nvSpPr>
        <p:spPr/>
        <p:txBody>
          <a:bodyPr/>
          <a:lstStyle/>
          <a:p>
            <a:pPr marL="0" defTabSz="959606"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023">
              <a:defRPr/>
            </a:pPr>
            <a:fld id="{38EEC551-8CDA-4EB6-89BB-2A86C9F091C8}" type="datetime8">
              <a:rPr lang="en-US" sz="1800" kern="0">
                <a:solidFill>
                  <a:sysClr val="windowText" lastClr="000000"/>
                </a:solidFill>
                <a:latin typeface="Calibri" panose="020F0502020204030204"/>
              </a:rPr>
              <a:pPr defTabSz="942023">
                <a:defRPr/>
              </a:pPr>
              <a:t>3/23/2018 5:53 PM</a:t>
            </a:fld>
            <a:endParaRPr lang="en-US" sz="18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42023">
              <a:defRPr/>
            </a:pPr>
            <a:fld id="{B4008EB6-D09E-4580-8CD6-DDB14511944F}" type="slidenum">
              <a:rPr lang="en-US" sz="1800" kern="0">
                <a:solidFill>
                  <a:sysClr val="windowText" lastClr="000000"/>
                </a:solidFill>
                <a:latin typeface="Calibri" panose="020F0502020204030204"/>
              </a:rPr>
              <a:pPr defTabSz="942023">
                <a:defRPr/>
              </a:pPr>
              <a:t>5</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48572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3E664A-64B1-43CE-8CA1-7EF07826EE73}" type="slidenum">
              <a:rPr lang="en-US" smtClean="0"/>
              <a:t>6</a:t>
            </a:fld>
            <a:endParaRPr lang="en-US"/>
          </a:p>
        </p:txBody>
      </p:sp>
    </p:spTree>
    <p:extLst>
      <p:ext uri="{BB962C8B-B14F-4D97-AF65-F5344CB8AC3E}">
        <p14:creationId xmlns:p14="http://schemas.microsoft.com/office/powerpoint/2010/main" val="59217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6" name="Date Placeholder 5"/>
          <p:cNvSpPr>
            <a:spLocks noGrp="1"/>
          </p:cNvSpPr>
          <p:nvPr>
            <p:ph type="dt" idx="12"/>
          </p:nvPr>
        </p:nvSpPr>
        <p:spPr/>
        <p:txBody>
          <a:bodyPr/>
          <a:lstStyle/>
          <a:p>
            <a:pPr defTabSz="950464">
              <a:defRPr/>
            </a:pPr>
            <a:fld id="{1D6E87FA-F8DC-4656-ACDC-9931EC552DBE}" type="datetime8">
              <a:rPr lang="en-US">
                <a:solidFill>
                  <a:prstClr val="black"/>
                </a:solidFill>
              </a:rPr>
              <a:pPr defTabSz="950464">
                <a:defRPr/>
              </a:pPr>
              <a:t>3/23/2018 5:53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7</a:t>
            </a:fld>
            <a:endParaRPr lang="en-US">
              <a:solidFill>
                <a:prstClr val="black"/>
              </a:solidFill>
            </a:endParaRPr>
          </a:p>
        </p:txBody>
      </p:sp>
      <p:sp>
        <p:nvSpPr>
          <p:cNvPr id="8" name="Footer Placeholder 7"/>
          <p:cNvSpPr>
            <a:spLocks noGrp="1"/>
          </p:cNvSpPr>
          <p:nvPr>
            <p:ph type="ftr" sz="quarter" idx="14"/>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327518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3E664A-64B1-43CE-8CA1-7EF07826EE73}" type="slidenum">
              <a:rPr lang="en-US" smtClean="0"/>
              <a:t>8</a:t>
            </a:fld>
            <a:endParaRPr lang="en-US"/>
          </a:p>
        </p:txBody>
      </p:sp>
    </p:spTree>
    <p:extLst>
      <p:ext uri="{BB962C8B-B14F-4D97-AF65-F5344CB8AC3E}">
        <p14:creationId xmlns:p14="http://schemas.microsoft.com/office/powerpoint/2010/main" val="120264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3E664A-64B1-43CE-8CA1-7EF07826EE73}" type="slidenum">
              <a:rPr lang="en-US" smtClean="0"/>
              <a:t>9</a:t>
            </a:fld>
            <a:endParaRPr lang="en-US"/>
          </a:p>
        </p:txBody>
      </p:sp>
    </p:spTree>
    <p:extLst>
      <p:ext uri="{BB962C8B-B14F-4D97-AF65-F5344CB8AC3E}">
        <p14:creationId xmlns:p14="http://schemas.microsoft.com/office/powerpoint/2010/main" val="2361087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6254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0187197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2_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02029" y="932603"/>
            <a:ext cx="11930132" cy="5400217"/>
          </a:xfrm>
        </p:spPr>
        <p:txBody>
          <a:bodyPr/>
          <a:lstStyle>
            <a:lvl1pPr marL="0" indent="0">
              <a:lnSpc>
                <a:spcPct val="100000"/>
              </a:lnSpc>
              <a:spcBef>
                <a:spcPts val="1224"/>
              </a:spcBef>
              <a:buNone/>
              <a:defRPr sz="2040" b="1">
                <a:latin typeface="+mn-lt"/>
              </a:defRPr>
            </a:lvl1pPr>
            <a:lvl2pPr>
              <a:lnSpc>
                <a:spcPct val="100000"/>
              </a:lnSpc>
              <a:defRPr sz="1836"/>
            </a:lvl2pPr>
            <a:lvl3pPr>
              <a:lnSpc>
                <a:spcPct val="100000"/>
              </a:lnSpc>
              <a:defRPr sz="1836"/>
            </a:lvl3pPr>
            <a:lvl4pPr>
              <a:lnSpc>
                <a:spcPct val="100000"/>
              </a:lnSpc>
              <a:defRPr sz="1836"/>
            </a:lvl4pPr>
            <a:lvl5pPr>
              <a:lnSpc>
                <a:spcPct val="100000"/>
              </a:lnSpc>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302029" y="340012"/>
            <a:ext cx="11930132" cy="423835"/>
          </a:xfrm>
        </p:spPr>
        <p:txBody>
          <a:bodyPr/>
          <a:lstStyle/>
          <a:p>
            <a:r>
              <a:rPr lang="en-US"/>
              <a:t>Click to edit Master title style</a:t>
            </a:r>
          </a:p>
        </p:txBody>
      </p:sp>
    </p:spTree>
    <p:extLst>
      <p:ext uri="{BB962C8B-B14F-4D97-AF65-F5344CB8AC3E}">
        <p14:creationId xmlns:p14="http://schemas.microsoft.com/office/powerpoint/2010/main" val="26948936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493347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bg2">
                    <a:lumMod val="50000"/>
                  </a:schemeClr>
                </a:solidFill>
              </a:defRPr>
            </a:lvl2pPr>
            <a:lvl3pPr marL="236387" indent="0">
              <a:buNone/>
              <a:defRPr sz="2040">
                <a:solidFill>
                  <a:schemeClr val="bg2">
                    <a:lumMod val="50000"/>
                  </a:schemeClr>
                </a:solidFill>
              </a:defRPr>
            </a:lvl3pPr>
            <a:lvl4pPr marL="466298" indent="0">
              <a:buNone/>
              <a:defRPr sz="2040">
                <a:solidFill>
                  <a:schemeClr val="bg2">
                    <a:lumMod val="50000"/>
                  </a:schemeClr>
                </a:solidFill>
              </a:defRPr>
            </a:lvl4pPr>
            <a:lvl5pPr marL="707543" indent="0">
              <a:buNone/>
              <a:defRPr sz="204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24392184"/>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hf sldNum="0"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#MicrosoftEDU</a:t>
            </a:r>
          </a:p>
        </p:txBody>
      </p:sp>
      <p:sp>
        <p:nvSpPr>
          <p:cNvPr id="6" name="Slide Number Placeholder 5"/>
          <p:cNvSpPr>
            <a:spLocks noGrp="1"/>
          </p:cNvSpPr>
          <p:nvPr>
            <p:ph type="sldNum" sz="quarter" idx="12"/>
          </p:nvPr>
        </p:nvSpPr>
        <p:spPr/>
        <p:txBody>
          <a:bodyPr/>
          <a:lstStyle/>
          <a:p>
            <a:fld id="{86B0F0FF-FD42-41BA-981D-56279315ECA2}" type="slidenum">
              <a:rPr lang="en-US" smtClean="0"/>
              <a:t>‹#›</a:t>
            </a:fld>
            <a:endParaRPr lang="en-US"/>
          </a:p>
        </p:txBody>
      </p:sp>
    </p:spTree>
    <p:extLst>
      <p:ext uri="{BB962C8B-B14F-4D97-AF65-F5344CB8AC3E}">
        <p14:creationId xmlns:p14="http://schemas.microsoft.com/office/powerpoint/2010/main" val="2942626759"/>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506"/>
            </a:lvl1pPr>
          </a:lstStyle>
          <a:p>
            <a:r>
              <a:rPr lang="en-US"/>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37967" y="2584088"/>
            <a:ext cx="8414053" cy="809872"/>
          </a:xfrm>
        </p:spPr>
        <p:txBody>
          <a:bodyPr/>
          <a:lstStyle>
            <a:lvl1pPr marL="0" indent="0" algn="ctr">
              <a:buNone/>
              <a:defRPr sz="4488"/>
            </a:lvl1pPr>
          </a:lstStyle>
          <a:p>
            <a:pPr lvl="0"/>
            <a:r>
              <a:rPr lang="en-US"/>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913305" y="5692766"/>
            <a:ext cx="8083709" cy="742187"/>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75487" y="3866419"/>
            <a:ext cx="4994022" cy="74218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3825041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EF4F5-D17B-45D3-AF9A-23D5C0C8AD41}"/>
              </a:ext>
            </a:extLst>
          </p:cNvPr>
          <p:cNvSpPr>
            <a:spLocks noGrp="1"/>
          </p:cNvSpPr>
          <p:nvPr>
            <p:ph type="dt" sz="half" idx="10"/>
          </p:nvPr>
        </p:nvSpPr>
        <p:spPr/>
        <p:txBody>
          <a:bodyPr/>
          <a:lstStyle/>
          <a:p>
            <a:fld id="{F2C53357-387F-4873-B2D5-6A7570A6DE75}" type="datetimeFigureOut">
              <a:rPr lang="en-US" smtClean="0"/>
              <a:t>3/23/2018</a:t>
            </a:fld>
            <a:endParaRPr lang="en-US"/>
          </a:p>
        </p:txBody>
      </p:sp>
      <p:sp>
        <p:nvSpPr>
          <p:cNvPr id="3" name="Footer Placeholder 2">
            <a:extLst>
              <a:ext uri="{FF2B5EF4-FFF2-40B4-BE49-F238E27FC236}">
                <a16:creationId xmlns:a16="http://schemas.microsoft.com/office/drawing/2014/main" id="{3F597B5C-3FE3-4B4C-93BE-BBB2CA800D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93EB9D-DBA4-48CA-A4D1-C9F8ECC0B82C}"/>
              </a:ext>
            </a:extLst>
          </p:cNvPr>
          <p:cNvSpPr>
            <a:spLocks noGrp="1"/>
          </p:cNvSpPr>
          <p:nvPr>
            <p:ph type="sldNum" sz="quarter" idx="12"/>
          </p:nvPr>
        </p:nvSpPr>
        <p:spPr/>
        <p:txBody>
          <a:bodyPr/>
          <a:lstStyle/>
          <a:p>
            <a:fld id="{D3E98C3B-00F1-4618-AFBC-54B0540889AF}" type="slidenum">
              <a:rPr lang="en-US" smtClean="0"/>
              <a:t>‹#›</a:t>
            </a:fld>
            <a:endParaRPr lang="en-US"/>
          </a:p>
        </p:txBody>
      </p:sp>
    </p:spTree>
    <p:extLst>
      <p:ext uri="{BB962C8B-B14F-4D97-AF65-F5344CB8AC3E}">
        <p14:creationId xmlns:p14="http://schemas.microsoft.com/office/powerpoint/2010/main" val="6020846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32906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9396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58042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6620395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89881830"/>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09848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19060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0879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752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98308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4545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9513275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0365048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31004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49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984050"/>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43847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562656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7"/>
            <a:ext cx="11889564" cy="917575"/>
          </a:xfrm>
        </p:spPr>
        <p:txBody>
          <a:bodyPr/>
          <a:lstStyle>
            <a:lvl1pPr marL="0" algn="l" defTabSz="914228" rtl="0" eaLnBrk="1" latinLnBrk="0" hangingPunct="1">
              <a:spcBef>
                <a:spcPct val="0"/>
              </a:spcBef>
              <a:buNone/>
              <a:defRPr lang="en-US" sz="440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55757320"/>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92967" y="1363662"/>
            <a:ext cx="11871236" cy="1058751"/>
          </a:xfrm>
        </p:spPr>
        <p:txBody>
          <a:bodyPr/>
          <a:lstStyle>
            <a:lvl1pPr>
              <a:defRPr sz="2400">
                <a:solidFill>
                  <a:schemeClr val="tx1">
                    <a:lumMod val="75000"/>
                  </a:schemeClr>
                </a:solidFill>
              </a:defRPr>
            </a:lvl1pPr>
            <a:lvl2pPr>
              <a:defRPr sz="1800">
                <a:solidFill>
                  <a:schemeClr val="tx1">
                    <a:lumMod val="75000"/>
                  </a:schemeClr>
                </a:solidFill>
              </a:defRPr>
            </a:lvl2pPr>
            <a:lvl3pPr>
              <a:defRPr sz="1400">
                <a:solidFill>
                  <a:schemeClr val="tx1">
                    <a:lumMod val="75000"/>
                  </a:schemeClr>
                </a:solidFill>
              </a:defRPr>
            </a:lvl3pPr>
            <a:lvl4pPr>
              <a:defRPr sz="1400">
                <a:solidFill>
                  <a:schemeClr val="tx1">
                    <a:lumMod val="75000"/>
                  </a:schemeClr>
                </a:solidFill>
              </a:defRPr>
            </a:lvl4pPr>
            <a:lvl5pPr>
              <a:defRPr sz="1400">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7529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AD2E59-1DA4-4EEC-A1A5-EE94391B98B9}" type="datetimeFigureOut">
              <a:rPr lang="en-US" smtClean="0"/>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67C20-0979-4380-80DF-20E6792E3B43}" type="slidenum">
              <a:rPr lang="en-US" smtClean="0"/>
              <a:t>‹#›</a:t>
            </a:fld>
            <a:endParaRPr lang="en-US"/>
          </a:p>
        </p:txBody>
      </p:sp>
    </p:spTree>
    <p:extLst>
      <p:ext uri="{BB962C8B-B14F-4D97-AF65-F5344CB8AC3E}">
        <p14:creationId xmlns:p14="http://schemas.microsoft.com/office/powerpoint/2010/main" val="2324342601"/>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493347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bg2">
                    <a:lumMod val="50000"/>
                  </a:schemeClr>
                </a:solidFill>
              </a:defRPr>
            </a:lvl2pPr>
            <a:lvl3pPr marL="236387" indent="0">
              <a:buNone/>
              <a:defRPr sz="2040">
                <a:solidFill>
                  <a:schemeClr val="bg2">
                    <a:lumMod val="50000"/>
                  </a:schemeClr>
                </a:solidFill>
              </a:defRPr>
            </a:lvl3pPr>
            <a:lvl4pPr marL="466298" indent="0">
              <a:buNone/>
              <a:defRPr sz="2040">
                <a:solidFill>
                  <a:schemeClr val="bg2">
                    <a:lumMod val="50000"/>
                  </a:schemeClr>
                </a:solidFill>
              </a:defRPr>
            </a:lvl4pPr>
            <a:lvl5pPr marL="707543" indent="0">
              <a:buNone/>
              <a:defRPr sz="204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0485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hf sldNum="0" hdr="0" ftr="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1824" y="1632057"/>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21875" y="1632057"/>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0B4F2B-5E05-4E86-869D-11DFDC08817E}" type="datetimeFigureOut">
              <a:rPr lang="en-GB" smtClean="0"/>
              <a:t>23/03/2018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2462F0-19B4-4B2F-A163-7E6F435EAA5C}" type="slidenum">
              <a:rPr lang="en-GB" smtClean="0"/>
              <a:t>‹#›</a:t>
            </a:fld>
            <a:endParaRPr lang="en-GB"/>
          </a:p>
        </p:txBody>
      </p:sp>
    </p:spTree>
    <p:extLst>
      <p:ext uri="{BB962C8B-B14F-4D97-AF65-F5344CB8AC3E}">
        <p14:creationId xmlns:p14="http://schemas.microsoft.com/office/powerpoint/2010/main" val="43530194"/>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1"/>
            <a:ext cx="12436475" cy="738407"/>
          </a:xfrm>
          <a:prstGeom prst="rect">
            <a:avLst/>
          </a:prstGeom>
        </p:spPr>
        <p:txBody>
          <a:bodyPr/>
          <a:lstStyle/>
          <a:p>
            <a:endParaRPr lang="uk-UA"/>
          </a:p>
        </p:txBody>
      </p:sp>
    </p:spTree>
    <p:extLst>
      <p:ext uri="{BB962C8B-B14F-4D97-AF65-F5344CB8AC3E}">
        <p14:creationId xmlns:p14="http://schemas.microsoft.com/office/powerpoint/2010/main" val="340586074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a:t>Speaker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243006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493347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bg2">
                    <a:lumMod val="50000"/>
                  </a:schemeClr>
                </a:solidFill>
              </a:defRPr>
            </a:lvl2pPr>
            <a:lvl3pPr marL="236387" indent="0">
              <a:buNone/>
              <a:defRPr sz="2040">
                <a:solidFill>
                  <a:schemeClr val="bg2">
                    <a:lumMod val="50000"/>
                  </a:schemeClr>
                </a:solidFill>
              </a:defRPr>
            </a:lvl3pPr>
            <a:lvl4pPr marL="466298" indent="0">
              <a:buNone/>
              <a:defRPr sz="2040">
                <a:solidFill>
                  <a:schemeClr val="bg2">
                    <a:lumMod val="50000"/>
                  </a:schemeClr>
                </a:solidFill>
              </a:defRPr>
            </a:lvl4pPr>
            <a:lvl5pPr marL="707543" indent="0">
              <a:buNone/>
              <a:defRPr sz="204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548833388"/>
      </p:ext>
    </p:extLst>
  </p:cSld>
  <p:clrMapOvr>
    <a:masterClrMapping/>
  </p:clrMapOvr>
  <p:transition>
    <p:fade/>
  </p:transition>
  <p:hf sldNum="0"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0"/>
            <a:ext cx="11375536" cy="4932547"/>
          </a:xfrm>
          <a:prstGeom prst="rect">
            <a:avLst/>
          </a:prstGeom>
        </p:spPr>
        <p:txBody>
          <a:bodyPr/>
          <a:lstStyle>
            <a:lvl1pPr marL="0" indent="0">
              <a:spcBef>
                <a:spcPts val="2448"/>
              </a:spcBef>
              <a:buNone/>
              <a:defRPr sz="4080">
                <a:solidFill>
                  <a:schemeClr val="tx2"/>
                </a:solidFill>
                <a:latin typeface="+mj-lt"/>
              </a:defRPr>
            </a:lvl1pPr>
            <a:lvl2pPr marL="0" indent="0">
              <a:buNone/>
              <a:defRPr sz="2040">
                <a:solidFill>
                  <a:schemeClr val="tx2"/>
                </a:solidFill>
              </a:defRPr>
            </a:lvl2pPr>
            <a:lvl3pPr marL="236387" indent="0">
              <a:buNone/>
              <a:defRPr sz="2040">
                <a:solidFill>
                  <a:schemeClr val="tx2"/>
                </a:solidFill>
              </a:defRPr>
            </a:lvl3pPr>
            <a:lvl4pPr marL="466298" indent="0">
              <a:buNone/>
              <a:defRPr sz="2040">
                <a:solidFill>
                  <a:schemeClr val="tx2"/>
                </a:solidFill>
              </a:defRPr>
            </a:lvl4pPr>
            <a:lvl5pPr marL="707543" indent="0">
              <a:buNone/>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50644186"/>
      </p:ext>
    </p:extLst>
  </p:cSld>
  <p:clrMapOvr>
    <a:masterClrMapping/>
  </p:clrMapOvr>
  <p:transition>
    <p:fade/>
  </p:transition>
  <p:hf sldNum="0"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29661" y="1476621"/>
            <a:ext cx="11375536" cy="4933472"/>
          </a:xfrm>
          <a:prstGeom prst="rect">
            <a:avLst/>
          </a:prstGeom>
        </p:spPr>
        <p:txBody>
          <a:bodyPr/>
          <a:lstStyle>
            <a:lvl1pPr marL="289818" indent="-289818">
              <a:buFont typeface="Wingdings" pitchFamily="2" charset="2"/>
              <a:buChar char=""/>
              <a:defRPr sz="4080">
                <a:solidFill>
                  <a:schemeClr val="tx2"/>
                </a:solidFill>
              </a:defRPr>
            </a:lvl1pPr>
            <a:lvl2pPr marL="527824" indent="-238007">
              <a:buFont typeface="Wingdings" pitchFamily="2" charset="2"/>
              <a:buChar char=""/>
              <a:defRPr>
                <a:solidFill>
                  <a:schemeClr val="tx2"/>
                </a:solidFill>
                <a:latin typeface="+mn-lt"/>
              </a:defRPr>
            </a:lvl2pPr>
            <a:lvl3pPr marL="756116" indent="-228292">
              <a:buFont typeface="Wingdings" pitchFamily="2" charset="2"/>
              <a:buChar char=""/>
              <a:tabLst/>
              <a:defRPr>
                <a:solidFill>
                  <a:schemeClr val="tx2"/>
                </a:solidFill>
                <a:latin typeface="+mn-lt"/>
              </a:defRPr>
            </a:lvl3pPr>
            <a:lvl4pPr marL="932597" indent="-176481">
              <a:buFont typeface="Wingdings" pitchFamily="2" charset="2"/>
              <a:buChar char=""/>
              <a:defRPr>
                <a:solidFill>
                  <a:schemeClr val="tx2"/>
                </a:solidFill>
                <a:latin typeface="+mn-lt"/>
              </a:defRPr>
            </a:lvl4pPr>
            <a:lvl5pPr marL="1109078" indent="-176481">
              <a:buFont typeface="Wingdings" pitchFamily="2" charset="2"/>
              <a:buChar char=""/>
              <a:tabLst/>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617666"/>
      </p:ext>
    </p:extLst>
  </p:cSld>
  <p:clrMapOvr>
    <a:masterClrMapping/>
  </p:clrMapOvr>
  <p:transition>
    <p:fade/>
  </p:transition>
  <p:hf sldNum="0"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31281" y="1476622"/>
            <a:ext cx="5504573" cy="4933472"/>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solidFill>
                  <a:schemeClr val="bg2">
                    <a:lumMod val="50000"/>
                  </a:schemeClr>
                </a:solidFill>
              </a:defRPr>
            </a:lvl2pPr>
            <a:lvl3pPr marL="238007" indent="0">
              <a:buNone/>
              <a:defRPr sz="2040">
                <a:solidFill>
                  <a:schemeClr val="bg2">
                    <a:lumMod val="50000"/>
                  </a:schemeClr>
                </a:solidFill>
              </a:defRPr>
            </a:lvl3pPr>
            <a:lvl4pPr marL="466298" indent="0">
              <a:buNone/>
              <a:defRPr sz="2040">
                <a:solidFill>
                  <a:schemeClr val="bg2">
                    <a:lumMod val="50000"/>
                  </a:schemeClr>
                </a:solidFill>
              </a:defRPr>
            </a:lvl4pPr>
            <a:lvl5pPr marL="707543" indent="0">
              <a:buNone/>
              <a:defRPr sz="204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405482" y="1476622"/>
            <a:ext cx="5504573" cy="4933472"/>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2">
                    <a:lumMod val="50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2">
                    <a:lumMod val="50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2">
                    <a:lumMod val="50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2">
                    <a:lumMod val="50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303574772"/>
      </p:ext>
    </p:extLst>
  </p:cSld>
  <p:clrMapOvr>
    <a:masterClrMapping/>
  </p:clrMapOvr>
  <p:transition>
    <p:fade/>
  </p:transition>
  <p:hf sldNum="0" hdr="0" ft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31281" y="1476623"/>
            <a:ext cx="5504573" cy="4933472"/>
          </a:xfrm>
        </p:spPr>
        <p:txBody>
          <a:bodyPr/>
          <a:lstStyle>
            <a:lvl1pPr marL="0" indent="0">
              <a:spcBef>
                <a:spcPts val="1224"/>
              </a:spcBef>
              <a:buNone/>
              <a:defRPr sz="4080">
                <a:solidFill>
                  <a:schemeClr val="tx2"/>
                </a:solidFill>
                <a:latin typeface="+mj-lt"/>
              </a:defRPr>
            </a:lvl1pPr>
            <a:lvl2pPr marL="0" indent="0">
              <a:buNone/>
              <a:defRPr sz="2040">
                <a:solidFill>
                  <a:schemeClr val="tx2"/>
                </a:solidFill>
              </a:defRPr>
            </a:lvl2pPr>
            <a:lvl3pPr marL="238007" indent="0">
              <a:buNone/>
              <a:defRPr sz="2040">
                <a:solidFill>
                  <a:schemeClr val="tx2"/>
                </a:solidFill>
              </a:defRPr>
            </a:lvl3pPr>
            <a:lvl4pPr marL="466298" indent="0">
              <a:buNone/>
              <a:defRPr sz="2040">
                <a:solidFill>
                  <a:schemeClr val="tx2"/>
                </a:solidFill>
              </a:defRPr>
            </a:lvl4pPr>
            <a:lvl5pPr marL="707543" indent="0">
              <a:buNone/>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405482" y="1476622"/>
            <a:ext cx="5504573" cy="4933472"/>
          </a:xfrm>
        </p:spPr>
        <p:txBody>
          <a:bodyPr/>
          <a:lstStyle>
            <a:lvl1pPr marL="0" indent="0">
              <a:spcBef>
                <a:spcPts val="1224"/>
              </a:spcBef>
              <a:buNone/>
              <a:defRPr lang="en-US" sz="4080" kern="1200" spc="-71" baseline="0" dirty="0" smtClean="0">
                <a:solidFill>
                  <a:schemeClr val="tx2"/>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2"/>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2"/>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2"/>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2"/>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91832955"/>
      </p:ext>
    </p:extLst>
  </p:cSld>
  <p:clrMapOvr>
    <a:masterClrMapping/>
  </p:clrMapOvr>
  <p:transition>
    <p:fade/>
  </p:transition>
  <p:hf sldNum="0"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31281" y="1476620"/>
            <a:ext cx="5504573" cy="2398349"/>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solidFill>
                  <a:schemeClr val="tx2"/>
                </a:solidFill>
                <a:latin typeface="+mj-lt"/>
                <a:ea typeface="+mn-ea"/>
                <a:cs typeface="+mn-cs"/>
              </a:defRPr>
            </a:lvl1pPr>
            <a:lvl2pPr marL="531062" indent="-233149">
              <a:defRPr sz="2040">
                <a:solidFill>
                  <a:schemeClr val="tx2"/>
                </a:solidFill>
              </a:defRPr>
            </a:lvl2pPr>
            <a:lvl3pPr marL="699447" indent="-168385">
              <a:tabLst/>
              <a:defRPr sz="2040">
                <a:solidFill>
                  <a:schemeClr val="tx2"/>
                </a:solidFill>
              </a:defRPr>
            </a:lvl3pPr>
            <a:lvl4pPr marL="880786" indent="-181338">
              <a:defRPr>
                <a:solidFill>
                  <a:schemeClr val="tx2"/>
                </a:solidFill>
              </a:defRPr>
            </a:lvl4pPr>
            <a:lvl5pPr marL="1049171" indent="-168385">
              <a:tabLs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405482" y="1476620"/>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solidFill>
                  <a:schemeClr val="tx2"/>
                </a:solidFill>
                <a:latin typeface="+mj-lt"/>
                <a:ea typeface="+mn-ea"/>
                <a:cs typeface="+mn-cs"/>
              </a:defRPr>
            </a:lvl1pPr>
            <a:lvl2pPr marL="647637" indent="-349724">
              <a:defRPr lang="en-US" sz="2040" kern="1200" spc="0" baseline="0" dirty="0" smtClean="0">
                <a:solidFill>
                  <a:schemeClr val="tx2"/>
                </a:solidFill>
                <a:latin typeface="+mn-lt"/>
                <a:ea typeface="+mn-ea"/>
                <a:cs typeface="+mn-cs"/>
              </a:defRPr>
            </a:lvl2pPr>
            <a:lvl3pPr marL="880786" indent="-349724">
              <a:defRPr lang="en-US" sz="2040" kern="1200" spc="0" baseline="0" dirty="0" smtClean="0">
                <a:solidFill>
                  <a:schemeClr val="tx2"/>
                </a:solidFill>
                <a:latin typeface="+mn-lt"/>
                <a:ea typeface="+mn-ea"/>
                <a:cs typeface="+mn-cs"/>
              </a:defRPr>
            </a:lvl3pPr>
            <a:lvl4pPr marL="1049171" indent="-349724">
              <a:defRPr lang="en-US" sz="2040" kern="1200" spc="0" baseline="0" dirty="0" smtClean="0">
                <a:solidFill>
                  <a:schemeClr val="tx2"/>
                </a:solidFill>
                <a:latin typeface="+mn-lt"/>
                <a:ea typeface="+mn-ea"/>
                <a:cs typeface="+mn-cs"/>
              </a:defRPr>
            </a:lvl4pPr>
            <a:lvl5pPr marL="1230509" indent="-349724">
              <a:defRPr lang="en-US" sz="2040" kern="1200" spc="0" baseline="0" dirty="0">
                <a:solidFill>
                  <a:schemeClr val="tx2"/>
                </a:soli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p>
        </p:txBody>
      </p:sp>
    </p:spTree>
    <p:extLst>
      <p:ext uri="{BB962C8B-B14F-4D97-AF65-F5344CB8AC3E}">
        <p14:creationId xmlns:p14="http://schemas.microsoft.com/office/powerpoint/2010/main" val="605996232"/>
      </p:ext>
    </p:extLst>
  </p:cSld>
  <p:clrMapOvr>
    <a:masterClrMapping/>
  </p:clrMapOvr>
  <p:transition>
    <p:fade/>
  </p:transition>
  <p:hf sldNum="0"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68949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277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image" Target="../media/image12.emf"/><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5.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316" r:id="rId22"/>
    <p:sldLayoutId id="2147484317"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343" r:id="rId19"/>
    <p:sldLayoutId id="2147484344"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554768748"/>
      </p:ext>
    </p:extLst>
  </p:cSld>
  <p:clrMap bg1="dk1" tx1="lt1" bg2="dk2" tx2="lt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Lst>
  <mc:AlternateContent xmlns:mc="http://schemas.openxmlformats.org/markup-compatibility/2006" xmlns:p14="http://schemas.microsoft.com/office/powerpoint/2010/main">
    <mc:Choice Requires="p14">
      <p:transition p14:dur="0" advTm="11570"/>
    </mc:Choice>
    <mc:Fallback xmlns="">
      <p:transition advTm="11570"/>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31280" y="1476622"/>
            <a:ext cx="11378776" cy="493347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733173"/>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7" r:id="rId12"/>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chemeClr val="tx2"/>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tx2"/>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chemeClr val="tx2"/>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tx2"/>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chemeClr val="tx2"/>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hyperlink" Target="http://aka.ms/LearningToolsStudy"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5.xml"/><Relationship Id="rId1" Type="http://schemas.openxmlformats.org/officeDocument/2006/relationships/tags" Target="../tags/tag1.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hyperlink" Target="http://chaoticsoulzzz.wordpress.com/2012/0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ags" Target="../tags/tag2.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video" Target="https://www.youtube.com/embed/c0Z4DfMPSt4" TargetMode="External"/><Relationship Id="rId5" Type="http://schemas.openxmlformats.org/officeDocument/2006/relationships/image" Target="../media/image25.png"/><Relationship Id="rId4" Type="http://schemas.openxmlformats.org/officeDocument/2006/relationships/hyperlink" Target="http://onenote.com/learningtool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xml"/><Relationship Id="rId1" Type="http://schemas.openxmlformats.org/officeDocument/2006/relationships/video" Target="https://www.youtube.com/embed/L1vq4Ma0lt4" TargetMode="External"/><Relationship Id="rId5" Type="http://schemas.openxmlformats.org/officeDocument/2006/relationships/image" Target="../media/image25.png"/><Relationship Id="rId4" Type="http://schemas.openxmlformats.org/officeDocument/2006/relationships/hyperlink" Target="http://onenote.com/learningtoo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4038600" cy="6096000"/>
          </a:xfrm>
        </p:spPr>
        <p:txBody>
          <a:bodyPr>
            <a:noAutofit/>
          </a:bodyPr>
          <a:lstStyle/>
          <a:p>
            <a:r>
              <a:rPr lang="en-US" sz="4000" b="1">
                <a:solidFill>
                  <a:schemeClr val="bg1"/>
                </a:solidFill>
              </a:rPr>
              <a:t>Microsoft Reading and Writing Tools: </a:t>
            </a:r>
            <a:r>
              <a:rPr lang="en-US" sz="2800" b="1">
                <a:solidFill>
                  <a:schemeClr val="bg1"/>
                </a:solidFill>
              </a:rPr>
              <a:t>Designed for Learning Differences…</a:t>
            </a:r>
            <a:br>
              <a:rPr lang="en-US" sz="2800" b="1">
                <a:solidFill>
                  <a:schemeClr val="bg1"/>
                </a:solidFill>
              </a:rPr>
            </a:br>
            <a:r>
              <a:rPr lang="en-US" sz="2800" b="1">
                <a:solidFill>
                  <a:schemeClr val="bg1"/>
                </a:solidFill>
              </a:rPr>
              <a:t>Inclusively Helpful</a:t>
            </a:r>
            <a:br>
              <a:rPr lang="en-US" sz="2800" b="1">
                <a:solidFill>
                  <a:schemeClr val="bg1"/>
                </a:solidFill>
              </a:rPr>
            </a:br>
            <a:br>
              <a:rPr lang="en-US" sz="4000" b="1">
                <a:solidFill>
                  <a:schemeClr val="bg1"/>
                </a:solidFill>
              </a:rPr>
            </a:br>
            <a:r>
              <a:rPr lang="en-US" sz="2400" b="1">
                <a:solidFill>
                  <a:schemeClr val="bg1"/>
                </a:solidFill>
              </a:rPr>
              <a:t>Jeff Petty</a:t>
            </a:r>
            <a:br>
              <a:rPr lang="en-US" sz="2400">
                <a:solidFill>
                  <a:schemeClr val="bg1"/>
                </a:solidFill>
              </a:rPr>
            </a:br>
            <a:r>
              <a:rPr lang="en-US" sz="2400">
                <a:solidFill>
                  <a:schemeClr val="bg1"/>
                </a:solidFill>
              </a:rPr>
              <a:t>Principal Program Manager</a:t>
            </a:r>
            <a:br>
              <a:rPr lang="en-US" sz="2400">
                <a:solidFill>
                  <a:schemeClr val="bg1"/>
                </a:solidFill>
              </a:rPr>
            </a:br>
            <a:r>
              <a:rPr lang="en-US" sz="2400" b="1">
                <a:solidFill>
                  <a:schemeClr val="bg1"/>
                </a:solidFill>
              </a:rPr>
              <a:t>Mari Broman Olsen</a:t>
            </a:r>
            <a:br>
              <a:rPr lang="en-US" sz="2400">
                <a:solidFill>
                  <a:schemeClr val="bg1"/>
                </a:solidFill>
              </a:rPr>
            </a:br>
            <a:r>
              <a:rPr lang="en-US" sz="2400">
                <a:solidFill>
                  <a:schemeClr val="bg1"/>
                </a:solidFill>
              </a:rPr>
              <a:t>Senior Program Manager</a:t>
            </a:r>
            <a:br>
              <a:rPr lang="en-US" sz="3200">
                <a:solidFill>
                  <a:schemeClr val="bg1"/>
                </a:solidFill>
              </a:rPr>
            </a:br>
            <a:br>
              <a:rPr lang="en-US" sz="4400">
                <a:solidFill>
                  <a:schemeClr val="bg1"/>
                </a:solidFill>
              </a:rPr>
            </a:br>
            <a:endParaRPr lang="en-GB" sz="3264" i="1">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Read better</a:t>
            </a:r>
          </a:p>
        </p:txBody>
      </p:sp>
      <p:sp>
        <p:nvSpPr>
          <p:cNvPr id="3" name="Title 1" descr="Title changes from &quot;Reabdetter&quot; to &quot;Read better&quot;">
            <a:extLst>
              <a:ext uri="{FF2B5EF4-FFF2-40B4-BE49-F238E27FC236}">
                <a16:creationId xmlns:a16="http://schemas.microsoft.com/office/drawing/2014/main" id="{D8D1F03E-44FD-474A-894C-852464FC9A13}"/>
              </a:ext>
            </a:extLst>
          </p:cNvPr>
          <p:cNvSpPr txBox="1">
            <a:spLocks/>
          </p:cNvSpPr>
          <p:nvPr/>
        </p:nvSpPr>
        <p:spPr>
          <a:xfrm>
            <a:off x="274637" y="21256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err="1"/>
              <a:t>Reabdetter</a:t>
            </a:r>
            <a:endParaRPr lang="en-US"/>
          </a:p>
        </p:txBody>
      </p:sp>
    </p:spTree>
    <p:extLst>
      <p:ext uri="{BB962C8B-B14F-4D97-AF65-F5344CB8AC3E}">
        <p14:creationId xmlns:p14="http://schemas.microsoft.com/office/powerpoint/2010/main" val="8974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E7F3-617B-4557-A6FC-5C9981C937BB}"/>
              </a:ext>
            </a:extLst>
          </p:cNvPr>
          <p:cNvSpPr>
            <a:spLocks noGrp="1"/>
          </p:cNvSpPr>
          <p:nvPr>
            <p:ph type="title"/>
          </p:nvPr>
        </p:nvSpPr>
        <p:spPr>
          <a:xfrm>
            <a:off x="855768" y="363182"/>
            <a:ext cx="11290512" cy="1351952"/>
          </a:xfrm>
        </p:spPr>
        <p:txBody>
          <a:bodyPr>
            <a:normAutofit/>
          </a:bodyPr>
          <a:lstStyle/>
          <a:p>
            <a:r>
              <a:rPr lang="en-US" sz="5507" dirty="0"/>
              <a:t>Demonstrations</a:t>
            </a:r>
          </a:p>
        </p:txBody>
      </p:sp>
      <p:sp>
        <p:nvSpPr>
          <p:cNvPr id="3" name="Content Placeholder 2">
            <a:extLst>
              <a:ext uri="{FF2B5EF4-FFF2-40B4-BE49-F238E27FC236}">
                <a16:creationId xmlns:a16="http://schemas.microsoft.com/office/drawing/2014/main" id="{0F155B3F-7F6F-4C72-9FC9-BCE2280AA004}"/>
              </a:ext>
            </a:extLst>
          </p:cNvPr>
          <p:cNvSpPr>
            <a:spLocks noGrp="1"/>
          </p:cNvSpPr>
          <p:nvPr>
            <p:ph idx="1"/>
          </p:nvPr>
        </p:nvSpPr>
        <p:spPr>
          <a:xfrm>
            <a:off x="855768" y="1816696"/>
            <a:ext cx="10724938" cy="4437962"/>
          </a:xfrm>
        </p:spPr>
        <p:txBody>
          <a:bodyPr>
            <a:normAutofit/>
          </a:bodyPr>
          <a:lstStyle/>
          <a:p>
            <a:pPr marL="291436" indent="-291436" defTabSz="932418" fontAlgn="base">
              <a:lnSpc>
                <a:spcPct val="120000"/>
              </a:lnSpc>
              <a:spcBef>
                <a:spcPts val="612"/>
              </a:spcBef>
              <a:defRPr/>
            </a:pPr>
            <a:r>
              <a:rPr lang="en-US" dirty="0"/>
              <a:t>Learning Tools for OneNote</a:t>
            </a:r>
          </a:p>
          <a:p>
            <a:pPr marL="291436" indent="-291436" defTabSz="932418" fontAlgn="base">
              <a:lnSpc>
                <a:spcPct val="120000"/>
              </a:lnSpc>
              <a:spcBef>
                <a:spcPts val="612"/>
              </a:spcBef>
              <a:defRPr/>
            </a:pPr>
            <a:r>
              <a:rPr lang="en-US" dirty="0"/>
              <a:t>Learning Tools in Edge</a:t>
            </a:r>
          </a:p>
        </p:txBody>
      </p:sp>
    </p:spTree>
    <p:extLst>
      <p:ext uri="{BB962C8B-B14F-4D97-AF65-F5344CB8AC3E}">
        <p14:creationId xmlns:p14="http://schemas.microsoft.com/office/powerpoint/2010/main" val="28625690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DD16D-7C01-4755-90F9-5447694B41C3}"/>
              </a:ext>
            </a:extLst>
          </p:cNvPr>
          <p:cNvSpPr>
            <a:spLocks noGrp="1"/>
          </p:cNvSpPr>
          <p:nvPr>
            <p:ph type="title"/>
          </p:nvPr>
        </p:nvSpPr>
        <p:spPr/>
        <p:txBody>
          <a:bodyPr>
            <a:normAutofit fontScale="90000"/>
          </a:bodyPr>
          <a:lstStyle/>
          <a:p>
            <a:pPr algn="ctr"/>
            <a:r>
              <a:rPr lang="en-US" dirty="0">
                <a:solidFill>
                  <a:prstClr val="white"/>
                </a:solidFill>
                <a:latin typeface="Segoe UI Light" panose="020B0502040204020203" pitchFamily="34" charset="0"/>
                <a:ea typeface="Segoe UI" pitchFamily="34" charset="0"/>
                <a:cs typeface="Segoe UI Light" panose="020B0502040204020203" pitchFamily="34" charset="0"/>
              </a:rPr>
              <a:t>Developed with Experts, e.g.</a:t>
            </a:r>
            <a:br>
              <a:rPr lang="en-US" sz="4399" dirty="0">
                <a:solidFill>
                  <a:prstClr val="white"/>
                </a:solidFill>
                <a:latin typeface="Segoe UI Light" panose="020B0502040204020203" pitchFamily="34" charset="0"/>
                <a:ea typeface="Segoe UI" pitchFamily="34" charset="0"/>
                <a:cs typeface="Segoe UI Light" panose="020B0502040204020203" pitchFamily="34" charset="0"/>
              </a:rPr>
            </a:br>
            <a:r>
              <a:rPr lang="en-US" sz="2856" dirty="0">
                <a:solidFill>
                  <a:prstClr val="white"/>
                </a:solidFill>
                <a:latin typeface="Segoe UI Light" panose="020B0502040204020203" pitchFamily="34" charset="0"/>
                <a:ea typeface="Segoe UI" pitchFamily="34" charset="0"/>
                <a:cs typeface="Segoe UI Light" panose="020B0502040204020203" pitchFamily="34" charset="0"/>
              </a:rPr>
              <a:t>Drs. Brock and Fernette Eide, Dyslexic Advantage</a:t>
            </a:r>
            <a:endParaRPr lang="en-US" dirty="0"/>
          </a:p>
        </p:txBody>
      </p:sp>
      <p:pic>
        <p:nvPicPr>
          <p:cNvPr id="4" name="Picture 3" descr="Dyslexic Advantage article &quot;Top Dyslexia Apps 2016 - Microsoft OneNote with Learning Tools&quot;">
            <a:extLst>
              <a:ext uri="{FF2B5EF4-FFF2-40B4-BE49-F238E27FC236}">
                <a16:creationId xmlns:a16="http://schemas.microsoft.com/office/drawing/2014/main" id="{AFA8B5C4-B709-4235-A19F-088EF6A70BDC}"/>
              </a:ext>
            </a:extLst>
          </p:cNvPr>
          <p:cNvPicPr>
            <a:picLocks noChangeAspect="1"/>
          </p:cNvPicPr>
          <p:nvPr/>
        </p:nvPicPr>
        <p:blipFill rotWithShape="1">
          <a:blip r:embed="rId3"/>
          <a:srcRect b="20240"/>
          <a:stretch/>
        </p:blipFill>
        <p:spPr>
          <a:xfrm>
            <a:off x="1725020" y="1954466"/>
            <a:ext cx="8990173" cy="4897786"/>
          </a:xfrm>
          <a:prstGeom prst="rect">
            <a:avLst/>
          </a:prstGeom>
        </p:spPr>
      </p:pic>
    </p:spTree>
    <p:extLst>
      <p:ext uri="{BB962C8B-B14F-4D97-AF65-F5344CB8AC3E}">
        <p14:creationId xmlns:p14="http://schemas.microsoft.com/office/powerpoint/2010/main" val="117007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DD16D-7C01-4755-90F9-5447694B41C3}"/>
              </a:ext>
            </a:extLst>
          </p:cNvPr>
          <p:cNvSpPr>
            <a:spLocks noGrp="1"/>
          </p:cNvSpPr>
          <p:nvPr>
            <p:ph type="title"/>
          </p:nvPr>
        </p:nvSpPr>
        <p:spPr>
          <a:xfrm>
            <a:off x="855768" y="170329"/>
            <a:ext cx="10724938" cy="1351952"/>
          </a:xfrm>
        </p:spPr>
        <p:txBody>
          <a:bodyPr>
            <a:normAutofit/>
          </a:bodyPr>
          <a:lstStyle/>
          <a:p>
            <a:pPr algn="ctr"/>
            <a:r>
              <a:rPr lang="en-US" dirty="0">
                <a:solidFill>
                  <a:prstClr val="white"/>
                </a:solidFill>
                <a:latin typeface="Segoe UI Light" panose="020B0502040204020203" pitchFamily="34" charset="0"/>
                <a:ea typeface="Segoe UI" pitchFamily="34" charset="0"/>
                <a:cs typeface="Segoe UI Light" panose="020B0502040204020203" pitchFamily="34" charset="0"/>
              </a:rPr>
              <a:t>Supported by Research</a:t>
            </a:r>
            <a:br>
              <a:rPr lang="en-US" dirty="0">
                <a:solidFill>
                  <a:prstClr val="white"/>
                </a:solidFill>
                <a:latin typeface="Segoe UI Light" panose="020B0502040204020203" pitchFamily="34" charset="0"/>
                <a:ea typeface="Segoe UI" pitchFamily="34" charset="0"/>
                <a:cs typeface="Segoe UI Light" panose="020B0502040204020203" pitchFamily="34" charset="0"/>
              </a:rPr>
            </a:br>
            <a:r>
              <a:rPr lang="en-US" sz="2856" dirty="0">
                <a:solidFill>
                  <a:prstClr val="white"/>
                </a:solidFill>
                <a:latin typeface="Segoe UI Light" panose="020B0502040204020203" pitchFamily="34" charset="0"/>
                <a:ea typeface="Segoe UI" pitchFamily="34" charset="0"/>
                <a:cs typeface="Segoe UI Light" panose="020B0502040204020203" pitchFamily="34" charset="0"/>
              </a:rPr>
              <a:t>British Dyslexia Association &amp; </a:t>
            </a:r>
            <a:r>
              <a:rPr lang="en-US" sz="2856" dirty="0" err="1">
                <a:solidFill>
                  <a:prstClr val="white"/>
                </a:solidFill>
                <a:latin typeface="Segoe UI Light" panose="020B0502040204020203" pitchFamily="34" charset="0"/>
                <a:ea typeface="Segoe UI" pitchFamily="34" charset="0"/>
                <a:cs typeface="Segoe UI Light" panose="020B0502040204020203" pitchFamily="34" charset="0"/>
              </a:rPr>
              <a:t>Knowl</a:t>
            </a:r>
            <a:r>
              <a:rPr lang="en-US" sz="2856" dirty="0">
                <a:solidFill>
                  <a:prstClr val="white"/>
                </a:solidFill>
                <a:latin typeface="Segoe UI Light" panose="020B0502040204020203" pitchFamily="34" charset="0"/>
                <a:ea typeface="Segoe UI" pitchFamily="34" charset="0"/>
                <a:cs typeface="Segoe UI Light" panose="020B0502040204020203" pitchFamily="34" charset="0"/>
              </a:rPr>
              <a:t> Hill School Study</a:t>
            </a:r>
            <a:endParaRPr lang="en-US" dirty="0"/>
          </a:p>
        </p:txBody>
      </p:sp>
      <p:pic>
        <p:nvPicPr>
          <p:cNvPr id="5" name="Content Placeholder 4" descr="Trail finds using Microsoft's OneNote software boosts dyslexic children's learning">
            <a:extLst>
              <a:ext uri="{FF2B5EF4-FFF2-40B4-BE49-F238E27FC236}">
                <a16:creationId xmlns:a16="http://schemas.microsoft.com/office/drawing/2014/main" id="{359D5566-E4BC-4381-A9E7-0A18132C5FB1}"/>
              </a:ext>
            </a:extLst>
          </p:cNvPr>
          <p:cNvPicPr>
            <a:picLocks noChangeAspect="1"/>
          </p:cNvPicPr>
          <p:nvPr/>
        </p:nvPicPr>
        <p:blipFill>
          <a:blip r:embed="rId3"/>
          <a:stretch>
            <a:fillRect/>
          </a:stretch>
        </p:blipFill>
        <p:spPr>
          <a:xfrm>
            <a:off x="1723151" y="1724345"/>
            <a:ext cx="8990173" cy="5397575"/>
          </a:xfrm>
          <a:prstGeom prst="rect">
            <a:avLst/>
          </a:prstGeom>
        </p:spPr>
      </p:pic>
    </p:spTree>
    <p:extLst>
      <p:ext uri="{BB962C8B-B14F-4D97-AF65-F5344CB8AC3E}">
        <p14:creationId xmlns:p14="http://schemas.microsoft.com/office/powerpoint/2010/main" val="275099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uot;Leveling the Playing Field with Microsoft Learning Tools&quot; Katherine McKnight, PhD, Center for Evaluation and Study of educational Equity, RTI Int'l. Over a background with a young boy.">
            <a:extLst>
              <a:ext uri="{FF2B5EF4-FFF2-40B4-BE49-F238E27FC236}">
                <a16:creationId xmlns:a16="http://schemas.microsoft.com/office/drawing/2014/main" id="{AA1AC497-2FF0-460A-BB88-C02DAAE91F1E}"/>
              </a:ext>
            </a:extLst>
          </p:cNvPr>
          <p:cNvPicPr>
            <a:picLocks noChangeAspect="1"/>
          </p:cNvPicPr>
          <p:nvPr/>
        </p:nvPicPr>
        <p:blipFill rotWithShape="1">
          <a:blip r:embed="rId4"/>
          <a:srcRect r="9361" b="1"/>
          <a:stretch/>
        </p:blipFill>
        <p:spPr>
          <a:xfrm>
            <a:off x="1784" y="507"/>
            <a:ext cx="7683541" cy="6993523"/>
          </a:xfrm>
          <a:prstGeom prst="rect">
            <a:avLst/>
          </a:prstGeom>
        </p:spPr>
      </p:pic>
      <p:sp>
        <p:nvSpPr>
          <p:cNvPr id="2" name="Title 1">
            <a:extLst>
              <a:ext uri="{FF2B5EF4-FFF2-40B4-BE49-F238E27FC236}">
                <a16:creationId xmlns:a16="http://schemas.microsoft.com/office/drawing/2014/main" id="{CA972BB3-1938-4C32-B8CC-5446CC2AB6ED}"/>
              </a:ext>
            </a:extLst>
          </p:cNvPr>
          <p:cNvSpPr>
            <a:spLocks noGrp="1"/>
          </p:cNvSpPr>
          <p:nvPr>
            <p:ph type="title"/>
          </p:nvPr>
        </p:nvSpPr>
        <p:spPr>
          <a:xfrm>
            <a:off x="7807280" y="360218"/>
            <a:ext cx="4627413" cy="1291529"/>
          </a:xfrm>
        </p:spPr>
        <p:txBody>
          <a:bodyPr>
            <a:normAutofit/>
          </a:bodyPr>
          <a:lstStyle/>
          <a:p>
            <a:r>
              <a:rPr lang="en-US" sz="3600"/>
              <a:t>Learning Tools 3</a:t>
            </a:r>
            <a:r>
              <a:rPr lang="en-US" sz="3600" baseline="30000"/>
              <a:t>rd</a:t>
            </a:r>
            <a:r>
              <a:rPr lang="en-US" sz="3600"/>
              <a:t> party research study – RTI</a:t>
            </a:r>
          </a:p>
        </p:txBody>
      </p:sp>
      <p:sp>
        <p:nvSpPr>
          <p:cNvPr id="4" name="TextBox 3">
            <a:extLst>
              <a:ext uri="{FF2B5EF4-FFF2-40B4-BE49-F238E27FC236}">
                <a16:creationId xmlns:a16="http://schemas.microsoft.com/office/drawing/2014/main" id="{F1412333-2187-4C26-BE3F-97F0D56AD28F}"/>
              </a:ext>
            </a:extLst>
          </p:cNvPr>
          <p:cNvSpPr txBox="1"/>
          <p:nvPr/>
        </p:nvSpPr>
        <p:spPr>
          <a:xfrm>
            <a:off x="7980218" y="1900578"/>
            <a:ext cx="4073392" cy="4278094"/>
          </a:xfrm>
          <a:prstGeom prst="rect">
            <a:avLst/>
          </a:prstGeom>
          <a:noFill/>
        </p:spPr>
        <p:txBody>
          <a:bodyPr wrap="square" rtlCol="0">
            <a:spAutoFit/>
          </a:bodyPr>
          <a:lstStyle/>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4</a:t>
            </a:r>
            <a:r>
              <a:rPr kumimoji="0" lang="en-US" sz="2400" b="0" i="0" u="none" strike="noStrike" kern="1200" cap="none" spc="0" normalizeH="0" baseline="30000" noProof="0">
                <a:ln>
                  <a:noFill/>
                </a:ln>
                <a:solidFill>
                  <a:prstClr val="black"/>
                </a:solidFill>
                <a:effectLst/>
                <a:uLnTx/>
                <a:uFillTx/>
                <a:latin typeface="Calibri" panose="020F0502020204030204"/>
                <a:ea typeface="+mn-ea"/>
                <a:cs typeface="+mn-cs"/>
              </a:rPr>
              <a:t>th</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grade, 6</a:t>
            </a:r>
            <a:r>
              <a:rPr kumimoji="0" lang="en-US" sz="2400" b="0" i="0" u="none" strike="noStrike" kern="1200" cap="none" spc="0" normalizeH="0" baseline="30000" noProof="0">
                <a:ln>
                  <a:noFill/>
                </a:ln>
                <a:solidFill>
                  <a:prstClr val="black"/>
                </a:solidFill>
                <a:effectLst/>
                <a:uLnTx/>
                <a:uFillTx/>
                <a:latin typeface="Calibri" panose="020F0502020204030204"/>
                <a:ea typeface="+mn-ea"/>
                <a:cs typeface="+mn-cs"/>
              </a:rPr>
              <a:t>th</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-8</a:t>
            </a:r>
            <a:r>
              <a:rPr kumimoji="0" lang="en-US" sz="2400" b="0" i="0" u="none" strike="noStrike" kern="1200" cap="none" spc="0" normalizeH="0" baseline="30000" noProof="0">
                <a:ln>
                  <a:noFill/>
                </a:ln>
                <a:solidFill>
                  <a:prstClr val="black"/>
                </a:solidFill>
                <a:effectLst/>
                <a:uLnTx/>
                <a:uFillTx/>
                <a:latin typeface="Calibri" panose="020F0502020204030204"/>
                <a:ea typeface="+mn-ea"/>
                <a:cs typeface="+mn-cs"/>
              </a:rPr>
              <a:t>th</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and 10-12</a:t>
            </a:r>
            <a:r>
              <a:rPr kumimoji="0" lang="en-US" sz="2400" b="0" i="0" u="none" strike="noStrike" kern="1200" cap="none" spc="0" normalizeH="0" baseline="30000" noProof="0">
                <a:ln>
                  <a:noFill/>
                </a:ln>
                <a:solidFill>
                  <a:prstClr val="black"/>
                </a:solidFill>
                <a:effectLst/>
                <a:uLnTx/>
                <a:uFillTx/>
                <a:latin typeface="Calibri" panose="020F0502020204030204"/>
                <a:ea typeface="+mn-ea"/>
                <a:cs typeface="+mn-cs"/>
              </a:rPr>
              <a:t>th</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grade students</a:t>
            </a:r>
          </a:p>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Reading Comprehension scores improved</a:t>
            </a:r>
          </a:p>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Writing improved</a:t>
            </a:r>
          </a:p>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Non-cognitive processes improved</a:t>
            </a:r>
          </a:p>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Equal access of materials </a:t>
            </a:r>
          </a:p>
          <a:p>
            <a:pPr marL="291380" marR="0" lvl="0" indent="-291380" algn="l" defTabSz="9324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Full Report: </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hlinkClick r:id="rId5"/>
              </a:rPr>
              <a:t>http://aka.ms/LearningToolsStudy</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custDataLst>
      <p:tags r:id="rId1"/>
    </p:custDataLst>
    <p:extLst>
      <p:ext uri="{BB962C8B-B14F-4D97-AF65-F5344CB8AC3E}">
        <p14:creationId xmlns:p14="http://schemas.microsoft.com/office/powerpoint/2010/main" val="368929911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546-2B5E-4CE4-AC55-90DEB52722A4}"/>
              </a:ext>
            </a:extLst>
          </p:cNvPr>
          <p:cNvSpPr>
            <a:spLocks noGrp="1"/>
          </p:cNvSpPr>
          <p:nvPr>
            <p:ph type="title"/>
          </p:nvPr>
        </p:nvSpPr>
        <p:spPr>
          <a:xfrm>
            <a:off x="855768" y="233849"/>
            <a:ext cx="10724938" cy="944009"/>
          </a:xfrm>
        </p:spPr>
        <p:txBody>
          <a:bodyPr>
            <a:normAutofit/>
          </a:bodyPr>
          <a:lstStyle/>
          <a:p>
            <a:r>
              <a:rPr lang="en-US" sz="5507" dirty="0">
                <a:solidFill>
                  <a:schemeClr val="tx1"/>
                </a:solidFill>
              </a:rPr>
              <a:t>Learning Tools Availability</a:t>
            </a:r>
          </a:p>
        </p:txBody>
      </p:sp>
      <p:pic>
        <p:nvPicPr>
          <p:cNvPr id="4" name="Picture 3" title="Learning Tools Availability">
            <a:extLst>
              <a:ext uri="{FF2B5EF4-FFF2-40B4-BE49-F238E27FC236}">
                <a16:creationId xmlns:a16="http://schemas.microsoft.com/office/drawing/2014/main" id="{A5341DA0-539D-49EC-B2A4-3A3D0CCA8086}"/>
              </a:ext>
            </a:extLst>
          </p:cNvPr>
          <p:cNvPicPr>
            <a:picLocks noChangeAspect="1"/>
          </p:cNvPicPr>
          <p:nvPr/>
        </p:nvPicPr>
        <p:blipFill>
          <a:blip r:embed="rId4"/>
          <a:stretch>
            <a:fillRect/>
          </a:stretch>
        </p:blipFill>
        <p:spPr>
          <a:xfrm>
            <a:off x="12778" y="1361791"/>
            <a:ext cx="12410918" cy="5260339"/>
          </a:xfrm>
          <a:prstGeom prst="rect">
            <a:avLst/>
          </a:prstGeom>
        </p:spPr>
      </p:pic>
    </p:spTree>
    <p:custDataLst>
      <p:tags r:id="rId1"/>
    </p:custDataLst>
    <p:extLst>
      <p:ext uri="{BB962C8B-B14F-4D97-AF65-F5344CB8AC3E}">
        <p14:creationId xmlns:p14="http://schemas.microsoft.com/office/powerpoint/2010/main" val="15350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Write better</a:t>
            </a:r>
          </a:p>
        </p:txBody>
      </p:sp>
      <p:sp>
        <p:nvSpPr>
          <p:cNvPr id="3" name="Title 1" descr="Title changes from &quot;Rite mor ber&quot; to &quot;Right better&quot;">
            <a:extLst>
              <a:ext uri="{FF2B5EF4-FFF2-40B4-BE49-F238E27FC236}">
                <a16:creationId xmlns:a16="http://schemas.microsoft.com/office/drawing/2014/main" id="{D8D1F03E-44FD-474A-894C-852464FC9A13}"/>
              </a:ext>
            </a:extLst>
          </p:cNvPr>
          <p:cNvSpPr txBox="1">
            <a:spLocks/>
          </p:cNvSpPr>
          <p:nvPr/>
        </p:nvSpPr>
        <p:spPr>
          <a:xfrm>
            <a:off x="274637" y="21256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Rite </a:t>
            </a:r>
            <a:r>
              <a:rPr lang="en-US" err="1"/>
              <a:t>mor</a:t>
            </a:r>
            <a:r>
              <a:rPr lang="en-US"/>
              <a:t> </a:t>
            </a:r>
            <a:r>
              <a:rPr lang="en-US" err="1"/>
              <a:t>betr</a:t>
            </a:r>
            <a:endParaRPr lang="en-US"/>
          </a:p>
        </p:txBody>
      </p:sp>
    </p:spTree>
    <p:extLst>
      <p:ext uri="{BB962C8B-B14F-4D97-AF65-F5344CB8AC3E}">
        <p14:creationId xmlns:p14="http://schemas.microsoft.com/office/powerpoint/2010/main" val="1330805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E7F3-617B-4557-A6FC-5C9981C937BB}"/>
              </a:ext>
            </a:extLst>
          </p:cNvPr>
          <p:cNvSpPr>
            <a:spLocks noGrp="1"/>
          </p:cNvSpPr>
          <p:nvPr>
            <p:ph type="title"/>
          </p:nvPr>
        </p:nvSpPr>
        <p:spPr>
          <a:xfrm>
            <a:off x="855768" y="363182"/>
            <a:ext cx="11290512" cy="1351952"/>
          </a:xfrm>
        </p:spPr>
        <p:txBody>
          <a:bodyPr>
            <a:normAutofit/>
          </a:bodyPr>
          <a:lstStyle/>
          <a:p>
            <a:r>
              <a:rPr lang="en-US" sz="5507" dirty="0"/>
              <a:t>Editor Demonstration</a:t>
            </a:r>
          </a:p>
        </p:txBody>
      </p:sp>
      <p:sp>
        <p:nvSpPr>
          <p:cNvPr id="3" name="Content Placeholder 2">
            <a:extLst>
              <a:ext uri="{FF2B5EF4-FFF2-40B4-BE49-F238E27FC236}">
                <a16:creationId xmlns:a16="http://schemas.microsoft.com/office/drawing/2014/main" id="{0F155B3F-7F6F-4C72-9FC9-BCE2280AA004}"/>
              </a:ext>
            </a:extLst>
          </p:cNvPr>
          <p:cNvSpPr>
            <a:spLocks noGrp="1"/>
          </p:cNvSpPr>
          <p:nvPr>
            <p:ph idx="1"/>
          </p:nvPr>
        </p:nvSpPr>
        <p:spPr>
          <a:xfrm>
            <a:off x="855768" y="1816696"/>
            <a:ext cx="10724938" cy="4437962"/>
          </a:xfrm>
        </p:spPr>
        <p:txBody>
          <a:bodyPr>
            <a:normAutofit/>
          </a:bodyPr>
          <a:lstStyle/>
          <a:p>
            <a:pPr marL="291436" indent="-291436" defTabSz="932418" fontAlgn="base">
              <a:lnSpc>
                <a:spcPct val="120000"/>
              </a:lnSpc>
              <a:spcBef>
                <a:spcPts val="612"/>
              </a:spcBef>
              <a:defRPr/>
            </a:pPr>
            <a:r>
              <a:rPr lang="en-US" dirty="0"/>
              <a:t>Spelling tools</a:t>
            </a:r>
          </a:p>
          <a:p>
            <a:pPr marL="291436" indent="-291436" defTabSz="932418" fontAlgn="base">
              <a:lnSpc>
                <a:spcPct val="120000"/>
              </a:lnSpc>
              <a:spcBef>
                <a:spcPts val="612"/>
              </a:spcBef>
              <a:defRPr/>
            </a:pPr>
            <a:r>
              <a:rPr lang="en-US" dirty="0"/>
              <a:t>Overview</a:t>
            </a:r>
          </a:p>
          <a:p>
            <a:pPr marL="291436" indent="-291436" defTabSz="932418" fontAlgn="base">
              <a:lnSpc>
                <a:spcPct val="120000"/>
              </a:lnSpc>
              <a:spcBef>
                <a:spcPts val="612"/>
              </a:spcBef>
              <a:defRPr/>
            </a:pPr>
            <a:r>
              <a:rPr lang="en-US" dirty="0"/>
              <a:t>Learning Tools</a:t>
            </a:r>
          </a:p>
        </p:txBody>
      </p:sp>
    </p:spTree>
    <p:extLst>
      <p:ext uri="{BB962C8B-B14F-4D97-AF65-F5344CB8AC3E}">
        <p14:creationId xmlns:p14="http://schemas.microsoft.com/office/powerpoint/2010/main" val="126923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Write better with … </a:t>
            </a:r>
          </a:p>
        </p:txBody>
      </p:sp>
      <p:sp>
        <p:nvSpPr>
          <p:cNvPr id="6" name="Text Placeholder 5"/>
          <p:cNvSpPr>
            <a:spLocks noGrp="1"/>
          </p:cNvSpPr>
          <p:nvPr>
            <p:ph type="body" sz="quarter" idx="10"/>
          </p:nvPr>
        </p:nvSpPr>
        <p:spPr>
          <a:xfrm>
            <a:off x="274638" y="1212850"/>
            <a:ext cx="11887200" cy="6032421"/>
          </a:xfrm>
        </p:spPr>
        <p:txBody>
          <a:bodyPr/>
          <a:lstStyle/>
          <a:p>
            <a:r>
              <a:rPr lang="en-US" dirty="0"/>
              <a:t>Editor</a:t>
            </a:r>
          </a:p>
          <a:p>
            <a:pPr lvl="1"/>
            <a:endParaRPr lang="en-US" dirty="0"/>
          </a:p>
          <a:p>
            <a:r>
              <a:rPr lang="en-US" dirty="0"/>
              <a:t>Word Learning Tools</a:t>
            </a:r>
          </a:p>
          <a:p>
            <a:pPr lvl="1"/>
            <a:endParaRPr lang="en-US" i="1" dirty="0"/>
          </a:p>
          <a:p>
            <a:r>
              <a:rPr lang="en-US" dirty="0"/>
              <a:t>Dictation</a:t>
            </a:r>
          </a:p>
          <a:p>
            <a:pPr lvl="1"/>
            <a:r>
              <a:rPr lang="en-US" dirty="0"/>
              <a:t>Sophia can turn her thoughts into a story by … telling a story!</a:t>
            </a:r>
          </a:p>
          <a:p>
            <a:pPr lvl="1"/>
            <a:r>
              <a:rPr lang="en-US" dirty="0"/>
              <a:t>Built-in to Windows 10 (Fall Creators Update for English US)</a:t>
            </a:r>
          </a:p>
          <a:p>
            <a:pPr lvl="1"/>
            <a:r>
              <a:rPr lang="en-US" dirty="0"/>
              <a:t>Free Office plug-in: Using AI speech recognition in Word, PowerPoint, Outlook</a:t>
            </a:r>
          </a:p>
          <a:p>
            <a:pPr lvl="2"/>
            <a:endParaRPr lang="en-US" dirty="0"/>
          </a:p>
          <a:p>
            <a:r>
              <a:rPr lang="en-US" dirty="0"/>
              <a:t>Word prediction</a:t>
            </a:r>
          </a:p>
          <a:p>
            <a:pPr lvl="1"/>
            <a:r>
              <a:rPr lang="en-US" dirty="0"/>
              <a:t>When Sophia is stuck on finding that next word, Word Prediction will be there to help her get over the hump. The prediction-feedback loop also acts as a learning tool, helping Sophia become a more capable writer over time. </a:t>
            </a:r>
          </a:p>
          <a:p>
            <a:pPr lvl="2"/>
            <a:endParaRPr lang="en-US" dirty="0"/>
          </a:p>
        </p:txBody>
      </p:sp>
    </p:spTree>
    <p:extLst>
      <p:ext uri="{BB962C8B-B14F-4D97-AF65-F5344CB8AC3E}">
        <p14:creationId xmlns:p14="http://schemas.microsoft.com/office/powerpoint/2010/main" val="182073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a:solidFill>
                  <a:schemeClr val="bg1">
                    <a:lumMod val="50000"/>
                  </a:schemeClr>
                </a:solidFill>
              </a:rPr>
              <a:t>Explore (free!) how to…</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173450"/>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2800" dirty="0">
                <a:gradFill>
                  <a:gsLst>
                    <a:gs pos="2917">
                      <a:schemeClr val="tx1"/>
                    </a:gs>
                    <a:gs pos="30000">
                      <a:schemeClr val="tx1"/>
                    </a:gs>
                  </a:gsLst>
                  <a:lin ang="5400000" scaled="0"/>
                </a:gradFill>
              </a:rPr>
              <a:t>Go paperless with Office Lens and OneNote</a:t>
            </a:r>
          </a:p>
          <a:p>
            <a:pPr lvl="0" algn="ctr" defTabSz="932472" fontAlgn="base">
              <a:spcBef>
                <a:spcPct val="0"/>
              </a:spcBef>
              <a:spcAft>
                <a:spcPct val="0"/>
              </a:spcAft>
              <a:defRPr/>
            </a:pPr>
            <a:r>
              <a:rPr lang="en-US" sz="2800" u="sng" dirty="0">
                <a:gradFill>
                  <a:gsLst>
                    <a:gs pos="2917">
                      <a:schemeClr val="tx1"/>
                    </a:gs>
                    <a:gs pos="30000">
                      <a:schemeClr val="tx1"/>
                    </a:gs>
                  </a:gsLst>
                  <a:lin ang="5400000" scaled="0"/>
                </a:gradFill>
              </a:rPr>
              <a:t>Aka.ms/OfficeLens</a:t>
            </a:r>
            <a:r>
              <a:rPr lang="en-US" sz="2800" dirty="0">
                <a:gradFill>
                  <a:gsLst>
                    <a:gs pos="2917">
                      <a:schemeClr val="tx1"/>
                    </a:gs>
                    <a:gs pos="30000">
                      <a:schemeClr val="tx1"/>
                    </a:gs>
                  </a:gsLst>
                  <a:lin ang="5400000" scaled="0"/>
                </a:gradFill>
              </a:rPr>
              <a:t> &amp; </a:t>
            </a:r>
            <a:r>
              <a:rPr lang="en-US" sz="2800" u="sng" dirty="0">
                <a:gradFill>
                  <a:gsLst>
                    <a:gs pos="2917">
                      <a:schemeClr val="tx1"/>
                    </a:gs>
                    <a:gs pos="30000">
                      <a:schemeClr val="tx1"/>
                    </a:gs>
                  </a:gsLst>
                  <a:lin ang="5400000" scaled="0"/>
                </a:gradFill>
              </a:rPr>
              <a:t>OneNote.com/</a:t>
            </a:r>
            <a:r>
              <a:rPr lang="en-US" sz="2800" u="sng" dirty="0" err="1">
                <a:gradFill>
                  <a:gsLst>
                    <a:gs pos="2917">
                      <a:schemeClr val="tx1"/>
                    </a:gs>
                    <a:gs pos="30000">
                      <a:schemeClr val="tx1"/>
                    </a:gs>
                  </a:gsLst>
                  <a:lin ang="5400000" scaled="0"/>
                </a:gradFill>
              </a:rPr>
              <a:t>learningtools</a:t>
            </a:r>
            <a:endParaRPr lang="en-US" sz="2800" u="sng" dirty="0">
              <a:gradFill>
                <a:gsLst>
                  <a:gs pos="2917">
                    <a:schemeClr val="tx1"/>
                  </a:gs>
                  <a:gs pos="30000">
                    <a:schemeClr val="tx1"/>
                  </a:gs>
                </a:gsLst>
                <a:lin ang="5400000" scaled="0"/>
              </a:gradFill>
            </a:endParaRPr>
          </a:p>
          <a:p>
            <a:pPr lvl="0" algn="ctr" defTabSz="932472" fontAlgn="base">
              <a:spcBef>
                <a:spcPct val="0"/>
              </a:spcBef>
              <a:spcAft>
                <a:spcPct val="0"/>
              </a:spcAft>
              <a:defRPr/>
            </a:pPr>
            <a:endParaRPr lang="en-US" sz="2800" dirty="0"/>
          </a:p>
          <a:p>
            <a:pPr lvl="0" algn="ctr" defTabSz="932472" fontAlgn="base">
              <a:spcBef>
                <a:spcPct val="0"/>
              </a:spcBef>
              <a:spcAft>
                <a:spcPct val="0"/>
              </a:spcAft>
              <a:defRPr/>
            </a:pPr>
            <a:r>
              <a:rPr lang="en-US" sz="2800" dirty="0"/>
              <a:t>Get Office for free and communicate and collaborate seamlessly</a:t>
            </a:r>
          </a:p>
          <a:p>
            <a:pPr lvl="0" algn="ctr" defTabSz="932472" fontAlgn="base">
              <a:spcBef>
                <a:spcPct val="0"/>
              </a:spcBef>
              <a:spcAft>
                <a:spcPct val="0"/>
              </a:spcAft>
              <a:defRPr/>
            </a:pPr>
            <a:r>
              <a:rPr lang="en-US" sz="2800" u="sng" dirty="0"/>
              <a:t>Aka.ms/</a:t>
            </a:r>
            <a:r>
              <a:rPr lang="en-US" sz="2800" u="sng" dirty="0" err="1"/>
              <a:t>OfficeEducation</a:t>
            </a:r>
            <a:endParaRPr lang="en-US" sz="2800" u="sng" dirty="0"/>
          </a:p>
          <a:p>
            <a:pPr lvl="0" algn="ctr" defTabSz="932472" fontAlgn="base">
              <a:spcBef>
                <a:spcPct val="0"/>
              </a:spcBef>
              <a:spcAft>
                <a:spcPct val="0"/>
              </a:spcAft>
              <a:defRPr/>
            </a:pPr>
            <a:endParaRPr lang="en-US" sz="2800" dirty="0"/>
          </a:p>
          <a:p>
            <a:pPr lvl="0" algn="ctr" defTabSz="932472" fontAlgn="base">
              <a:spcBef>
                <a:spcPct val="0"/>
              </a:spcBef>
              <a:spcAft>
                <a:spcPct val="0"/>
              </a:spcAft>
              <a:defRPr/>
            </a:pPr>
            <a:r>
              <a:rPr lang="en-US" sz="2800" dirty="0"/>
              <a:t>Become an Office Insider and give us feedback</a:t>
            </a:r>
          </a:p>
          <a:p>
            <a:pPr lvl="0" algn="ctr" defTabSz="932472" fontAlgn="base">
              <a:spcBef>
                <a:spcPct val="0"/>
              </a:spcBef>
              <a:spcAft>
                <a:spcPct val="0"/>
              </a:spcAft>
              <a:defRPr/>
            </a:pPr>
            <a:r>
              <a:rPr lang="en-US" sz="2800" u="sng" dirty="0"/>
              <a:t>Aka.ms/</a:t>
            </a:r>
            <a:r>
              <a:rPr lang="en-US" sz="2800" u="sng" dirty="0" err="1"/>
              <a:t>OfficeInsider</a:t>
            </a:r>
            <a:endParaRPr lang="en-US" sz="2800" u="sng" dirty="0"/>
          </a:p>
          <a:p>
            <a:pPr lvl="0" algn="ctr" defTabSz="932472" fontAlgn="base">
              <a:spcBef>
                <a:spcPct val="0"/>
              </a:spcBef>
              <a:spcAft>
                <a:spcPct val="0"/>
              </a:spcAft>
              <a:defRPr/>
            </a:pPr>
            <a:endParaRPr lang="en-US" sz="280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83494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7013-92AC-4286-B7D2-2C99D8DCF989}"/>
              </a:ext>
            </a:extLst>
          </p:cNvPr>
          <p:cNvSpPr>
            <a:spLocks noGrp="1"/>
          </p:cNvSpPr>
          <p:nvPr>
            <p:ph type="title"/>
          </p:nvPr>
        </p:nvSpPr>
        <p:spPr>
          <a:xfrm>
            <a:off x="11504345" y="2587240"/>
            <a:ext cx="717484" cy="251227"/>
          </a:xfrm>
        </p:spPr>
        <p:txBody>
          <a:bodyPr/>
          <a:lstStyle/>
          <a:p>
            <a:r>
              <a:rPr lang="en-US" sz="612" spc="-104" dirty="0"/>
              <a:t>Microsoft Mission</a:t>
            </a:r>
            <a:endParaRPr lang="en-US" sz="612" dirty="0"/>
          </a:p>
        </p:txBody>
      </p:sp>
      <p:pic>
        <p:nvPicPr>
          <p:cNvPr id="3" name="Picture 2" descr="A collage of people from diverse careers working on different projects towards empowering the world."/>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95" y="2486"/>
            <a:ext cx="12437735" cy="6993176"/>
          </a:xfrm>
          <a:prstGeom prst="rect">
            <a:avLst/>
          </a:prstGeom>
        </p:spPr>
      </p:pic>
      <p:pic>
        <p:nvPicPr>
          <p:cNvPr id="7" name="Picture 6" descr="Black transparent overlay.">
            <a:extLst>
              <a:ext uri="{FF2B5EF4-FFF2-40B4-BE49-F238E27FC236}">
                <a16:creationId xmlns:a16="http://schemas.microsoft.com/office/drawing/2014/main" id="{0EED86D5-0C26-4758-BC2C-98EC88455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6" y="-34472"/>
            <a:ext cx="12463844" cy="7063468"/>
          </a:xfrm>
          <a:prstGeom prst="rect">
            <a:avLst/>
          </a:prstGeom>
        </p:spPr>
      </p:pic>
      <p:sp>
        <p:nvSpPr>
          <p:cNvPr id="6" name="Content Placeholder 4">
            <a:extLst>
              <a:ext uri="{FF2B5EF4-FFF2-40B4-BE49-F238E27FC236}">
                <a16:creationId xmlns:a16="http://schemas.microsoft.com/office/drawing/2014/main" id="{244DDE4F-7288-408A-A59D-1C19DFBDD666}"/>
              </a:ext>
            </a:extLst>
          </p:cNvPr>
          <p:cNvSpPr>
            <a:spLocks noGrp="1"/>
          </p:cNvSpPr>
          <p:nvPr>
            <p:ph sz="quarter" idx="11"/>
          </p:nvPr>
        </p:nvSpPr>
        <p:spPr>
          <a:xfrm>
            <a:off x="3577046" y="2420798"/>
            <a:ext cx="5264576" cy="966098"/>
          </a:xfrm>
        </p:spPr>
        <p:txBody>
          <a:bodyPr/>
          <a:lstStyle>
            <a:lvl1pPr marL="0" indent="0">
              <a:buNone/>
              <a:defRPr/>
            </a:lvl1pPr>
          </a:lstStyle>
          <a:p>
            <a:pPr lvl="0"/>
            <a:r>
              <a:rPr lang="en-US" sz="5506" spc="-104" dirty="0">
                <a:solidFill>
                  <a:srgbClr val="FFFFFF"/>
                </a:solidFill>
              </a:rPr>
              <a:t>Microsoft Mission</a:t>
            </a:r>
            <a:endParaRPr lang="en-US" sz="5506" dirty="0"/>
          </a:p>
        </p:txBody>
      </p:sp>
      <p:sp>
        <p:nvSpPr>
          <p:cNvPr id="4" name="Content Placeholder 3">
            <a:extLst>
              <a:ext uri="{FF2B5EF4-FFF2-40B4-BE49-F238E27FC236}">
                <a16:creationId xmlns:a16="http://schemas.microsoft.com/office/drawing/2014/main" id="{270EA728-0CAB-4544-A1BC-F6FC10C3472F}"/>
              </a:ext>
            </a:extLst>
          </p:cNvPr>
          <p:cNvSpPr>
            <a:spLocks noGrp="1"/>
          </p:cNvSpPr>
          <p:nvPr>
            <p:ph sz="quarter" idx="10"/>
          </p:nvPr>
        </p:nvSpPr>
        <p:spPr>
          <a:xfrm>
            <a:off x="909510" y="3663764"/>
            <a:ext cx="10742844" cy="1432627"/>
          </a:xfrm>
        </p:spPr>
        <p:txBody>
          <a:bodyPr/>
          <a:lstStyle/>
          <a:p>
            <a:r>
              <a:rPr lang="en-US" dirty="0">
                <a:solidFill>
                  <a:srgbClr val="FFFFFF"/>
                </a:solidFill>
                <a:cs typeface="Segoe UI Semilight" panose="020B0402040204020203" pitchFamily="34" charset="0"/>
              </a:rPr>
              <a:t>Empower every person and every organization on the planet to achieve more</a:t>
            </a:r>
          </a:p>
        </p:txBody>
      </p:sp>
    </p:spTree>
    <p:custDataLst>
      <p:tags r:id="rId1"/>
    </p:custDataLst>
    <p:extLst>
      <p:ext uri="{BB962C8B-B14F-4D97-AF65-F5344CB8AC3E}">
        <p14:creationId xmlns:p14="http://schemas.microsoft.com/office/powerpoint/2010/main" val="315781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0" decel="50000" fill="hold" grpId="1" nodeType="withEffect">
                                  <p:stCondLst>
                                    <p:cond delay="0"/>
                                  </p:stCondLst>
                                  <p:childTnLst>
                                    <p:animMotion origin="layout" path="M 0.00273 0.23819 L 0.00156 2.96296E-6 " pathEditMode="relative" rAng="0" ptsTypes="AA">
                                      <p:cBhvr>
                                        <p:cTn id="9" dur="1000" fill="hold"/>
                                        <p:tgtEl>
                                          <p:spTgt spid="6"/>
                                        </p:tgtEl>
                                        <p:attrNameLst>
                                          <p:attrName>ppt_x</p:attrName>
                                          <p:attrName>ppt_y</p:attrName>
                                        </p:attrNameLst>
                                      </p:cBhvr>
                                      <p:rCtr x="-65" y="-11921"/>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8" name="Group 7" descr="Image of a microphone in blue surrounded by a circle with a white background">
            <a:extLst>
              <a:ext uri="{FF2B5EF4-FFF2-40B4-BE49-F238E27FC236}">
                <a16:creationId xmlns:a16="http://schemas.microsoft.com/office/drawing/2014/main" id="{05B57745-2E87-4031-A1FB-8CD322628ED8}"/>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a:ln>
                  <a:noFill/>
                </a:ln>
                <a:solidFill>
                  <a:schemeClr val="bg2"/>
                </a:solidFill>
                <a:effectLst/>
                <a:uLnTx/>
                <a:uFillTx/>
                <a:latin typeface="Segoe UI"/>
                <a:ea typeface="+mn-ea"/>
                <a:cs typeface="+mn-cs"/>
              </a:rPr>
              <a:t>Disability Answer Desk for phone/chat/ASL Help: Aka.ms/</a:t>
            </a:r>
            <a:r>
              <a:rPr kumimoji="0" lang="en-US" sz="2244" b="0" i="0" u="none" strike="noStrike" kern="1200" cap="none" spc="0" normalizeH="0" baseline="0" noProof="0" err="1">
                <a:ln>
                  <a:noFill/>
                </a:ln>
                <a:solidFill>
                  <a:schemeClr val="bg2"/>
                </a:solidFill>
                <a:effectLst/>
                <a:uLnTx/>
                <a:uFillTx/>
                <a:latin typeface="Segoe UI"/>
                <a:ea typeface="+mn-ea"/>
                <a:cs typeface="+mn-cs"/>
              </a:rPr>
              <a:t>AccessibilitySupport</a:t>
            </a:r>
            <a:endParaRPr kumimoji="0" lang="en-US" sz="2244" b="0" i="0" u="none" strike="noStrike" kern="1200" cap="none" spc="0" normalizeH="0" baseline="0" noProof="0">
              <a:ln>
                <a:noFill/>
              </a:ln>
              <a:solidFill>
                <a:schemeClr val="bg2"/>
              </a:solidFill>
              <a:effectLst/>
              <a:uLnTx/>
              <a:uFillTx/>
              <a:latin typeface="Segoe UI"/>
              <a:ea typeface="+mn-ea"/>
              <a:cs typeface="+mn-cs"/>
            </a:endParaRP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a:ln>
                  <a:noFill/>
                </a:ln>
                <a:solidFill>
                  <a:schemeClr val="bg2"/>
                </a:solidFill>
                <a:effectLst/>
                <a:uLnTx/>
                <a:uFillTx/>
                <a:latin typeface="Segoe UI"/>
                <a:ea typeface="+mn-ea"/>
                <a:cs typeface="+mn-cs"/>
              </a:rPr>
              <a:t>User voice Forum for Accessibility Feedback: Aka.ms/</a:t>
            </a:r>
            <a:r>
              <a:rPr kumimoji="0" lang="en-US" sz="2244" b="0" i="0" u="none" strike="noStrike" kern="1200" cap="none" spc="0" normalizeH="0" baseline="0" noProof="0" err="1">
                <a:ln>
                  <a:noFill/>
                </a:ln>
                <a:solidFill>
                  <a:schemeClr val="bg2"/>
                </a:solidFill>
                <a:effectLst/>
                <a:uLnTx/>
                <a:uFillTx/>
                <a:latin typeface="Segoe UI"/>
                <a:ea typeface="+mn-ea"/>
                <a:cs typeface="+mn-cs"/>
              </a:rPr>
              <a:t>AccessibilityFeedback</a:t>
            </a:r>
            <a:endParaRPr kumimoji="0" lang="en-US" sz="2244" b="0" i="0" u="none" strike="noStrike" kern="1200" cap="none" spc="0" normalizeH="0" baseline="0" noProof="0">
              <a:ln>
                <a:noFill/>
              </a:ln>
              <a:solidFill>
                <a:schemeClr val="bg2"/>
              </a:solidFill>
              <a:effectLst/>
              <a:uLnTx/>
              <a:uFillTx/>
              <a:latin typeface="Segoe UI"/>
              <a:ea typeface="+mn-ea"/>
              <a:cs typeface="+mn-cs"/>
            </a:endParaRPr>
          </a:p>
        </p:txBody>
      </p:sp>
      <p:sp>
        <p:nvSpPr>
          <p:cNvPr id="3" name="Title 2"/>
          <p:cNvSpPr>
            <a:spLocks noGrp="1"/>
          </p:cNvSpPr>
          <p:nvPr>
            <p:ph type="title"/>
          </p:nvPr>
        </p:nvSpPr>
        <p:spPr/>
        <p:txBody>
          <a:bodyPr/>
          <a:lstStyle/>
          <a:p>
            <a:r>
              <a:rPr lang="en-US">
                <a:solidFill>
                  <a:schemeClr val="bg2"/>
                </a:solidFill>
              </a:rPr>
              <a:t>We want to hear from you.</a:t>
            </a:r>
          </a:p>
        </p:txBody>
      </p:sp>
    </p:spTree>
    <p:extLst>
      <p:ext uri="{BB962C8B-B14F-4D97-AF65-F5344CB8AC3E}">
        <p14:creationId xmlns:p14="http://schemas.microsoft.com/office/powerpoint/2010/main" val="29014795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E7F3-617B-4557-A6FC-5C9981C937BB}"/>
              </a:ext>
            </a:extLst>
          </p:cNvPr>
          <p:cNvSpPr>
            <a:spLocks noGrp="1"/>
          </p:cNvSpPr>
          <p:nvPr>
            <p:ph type="title"/>
          </p:nvPr>
        </p:nvSpPr>
        <p:spPr>
          <a:xfrm>
            <a:off x="855768" y="363182"/>
            <a:ext cx="10724938" cy="1351952"/>
          </a:xfrm>
        </p:spPr>
        <p:txBody>
          <a:bodyPr>
            <a:normAutofit/>
          </a:bodyPr>
          <a:lstStyle/>
          <a:p>
            <a:r>
              <a:rPr lang="en-US" sz="5507" dirty="0"/>
              <a:t>Meet Sophia</a:t>
            </a:r>
          </a:p>
        </p:txBody>
      </p:sp>
      <p:sp>
        <p:nvSpPr>
          <p:cNvPr id="3" name="Content Placeholder 2">
            <a:extLst>
              <a:ext uri="{FF2B5EF4-FFF2-40B4-BE49-F238E27FC236}">
                <a16:creationId xmlns:a16="http://schemas.microsoft.com/office/drawing/2014/main" id="{0F155B3F-7F6F-4C72-9FC9-BCE2280AA004}"/>
              </a:ext>
            </a:extLst>
          </p:cNvPr>
          <p:cNvSpPr>
            <a:spLocks noGrp="1"/>
          </p:cNvSpPr>
          <p:nvPr>
            <p:ph idx="1"/>
          </p:nvPr>
        </p:nvSpPr>
        <p:spPr>
          <a:xfrm>
            <a:off x="855768" y="1816696"/>
            <a:ext cx="10724938" cy="4437962"/>
          </a:xfrm>
        </p:spPr>
        <p:txBody>
          <a:bodyPr>
            <a:normAutofit/>
          </a:bodyPr>
          <a:lstStyle/>
          <a:p>
            <a:pPr marL="291436" indent="-291436" defTabSz="932418" fontAlgn="base">
              <a:lnSpc>
                <a:spcPct val="120000"/>
              </a:lnSpc>
              <a:spcBef>
                <a:spcPts val="612"/>
              </a:spcBef>
              <a:defRPr/>
            </a:pPr>
            <a:r>
              <a:rPr lang="en-US" sz="3600" dirty="0">
                <a:latin typeface="Segoe UI" panose="020B0502040204020203" pitchFamily="34" charset="0"/>
              </a:rPr>
              <a:t>4</a:t>
            </a:r>
            <a:r>
              <a:rPr lang="en-US" sz="3600" baseline="30000" dirty="0">
                <a:latin typeface="Segoe UI" panose="020B0502040204020203" pitchFamily="34" charset="0"/>
              </a:rPr>
              <a:t>th</a:t>
            </a:r>
            <a:r>
              <a:rPr lang="en-US" sz="3600" dirty="0">
                <a:latin typeface="Segoe UI" panose="020B0502040204020203" pitchFamily="34" charset="0"/>
              </a:rPr>
              <a:t> grade</a:t>
            </a:r>
          </a:p>
          <a:p>
            <a:pPr marL="291436" indent="-291436" defTabSz="932418" fontAlgn="base">
              <a:lnSpc>
                <a:spcPct val="120000"/>
              </a:lnSpc>
              <a:spcBef>
                <a:spcPts val="612"/>
              </a:spcBef>
              <a:defRPr/>
            </a:pPr>
            <a:r>
              <a:rPr lang="en-US" sz="3600" dirty="0">
                <a:latin typeface="Segoe UI" panose="020B0502040204020203" pitchFamily="34" charset="0"/>
              </a:rPr>
              <a:t>Difficulty with organizing,</a:t>
            </a:r>
            <a:br>
              <a:rPr lang="en-US" sz="3600" dirty="0">
                <a:latin typeface="Segoe UI" panose="020B0502040204020203" pitchFamily="34" charset="0"/>
              </a:rPr>
            </a:br>
            <a:r>
              <a:rPr lang="en-US" sz="3600" dirty="0">
                <a:latin typeface="Segoe UI" panose="020B0502040204020203" pitchFamily="34" charset="0"/>
              </a:rPr>
              <a:t>reading and writing</a:t>
            </a:r>
          </a:p>
          <a:p>
            <a:pPr marL="291436" indent="-291436" defTabSz="932418" fontAlgn="base">
              <a:lnSpc>
                <a:spcPct val="120000"/>
              </a:lnSpc>
              <a:spcBef>
                <a:spcPts val="612"/>
              </a:spcBef>
              <a:defRPr/>
            </a:pPr>
            <a:r>
              <a:rPr lang="en-US" sz="3600" dirty="0">
                <a:latin typeface="Segoe UI" panose="020B0502040204020203" pitchFamily="34" charset="0"/>
              </a:rPr>
              <a:t>Person with dyslexia</a:t>
            </a:r>
          </a:p>
          <a:p>
            <a:pPr marL="291436" indent="-291436" defTabSz="932418" fontAlgn="base">
              <a:lnSpc>
                <a:spcPct val="120000"/>
              </a:lnSpc>
              <a:spcBef>
                <a:spcPts val="612"/>
              </a:spcBef>
              <a:defRPr/>
            </a:pPr>
            <a:r>
              <a:rPr lang="en-US" sz="3600" dirty="0">
                <a:latin typeface="Segoe UI" panose="020B0502040204020203" pitchFamily="34" charset="0"/>
              </a:rPr>
              <a:t>Has Individual Education Plan (IEP)</a:t>
            </a:r>
          </a:p>
          <a:p>
            <a:pPr marL="291436" indent="-291436" defTabSz="932418" fontAlgn="base">
              <a:lnSpc>
                <a:spcPct val="120000"/>
              </a:lnSpc>
              <a:spcBef>
                <a:spcPts val="612"/>
              </a:spcBef>
              <a:defRPr/>
            </a:pPr>
            <a:r>
              <a:rPr lang="en-US" sz="3600" dirty="0">
                <a:latin typeface="Segoe UI" panose="020B0502040204020203" pitchFamily="34" charset="0"/>
              </a:rPr>
              <a:t>Represents a significant student population</a:t>
            </a:r>
          </a:p>
        </p:txBody>
      </p:sp>
      <p:pic>
        <p:nvPicPr>
          <p:cNvPr id="5" name="Picture 4" descr="A young girl shrugging her shoulders and looking perplexed.">
            <a:extLst>
              <a:ext uri="{FF2B5EF4-FFF2-40B4-BE49-F238E27FC236}">
                <a16:creationId xmlns:a16="http://schemas.microsoft.com/office/drawing/2014/main" id="{35FF4562-BE36-4B88-B562-7E2FE09497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12479">
            <a:off x="7778822" y="1156483"/>
            <a:ext cx="3819525" cy="24955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24441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E7F3-617B-4557-A6FC-5C9981C937BB}"/>
              </a:ext>
            </a:extLst>
          </p:cNvPr>
          <p:cNvSpPr>
            <a:spLocks noGrp="1"/>
          </p:cNvSpPr>
          <p:nvPr>
            <p:ph type="title"/>
          </p:nvPr>
        </p:nvSpPr>
        <p:spPr>
          <a:xfrm>
            <a:off x="855768" y="363182"/>
            <a:ext cx="10724938" cy="1351952"/>
          </a:xfrm>
        </p:spPr>
        <p:txBody>
          <a:bodyPr>
            <a:normAutofit/>
          </a:bodyPr>
          <a:lstStyle/>
          <a:p>
            <a:r>
              <a:rPr lang="en-US" sz="5507" dirty="0"/>
              <a:t>Modern Classrooms are Diverse*</a:t>
            </a:r>
          </a:p>
        </p:txBody>
      </p:sp>
      <p:sp>
        <p:nvSpPr>
          <p:cNvPr id="3" name="Content Placeholder 2">
            <a:extLst>
              <a:ext uri="{FF2B5EF4-FFF2-40B4-BE49-F238E27FC236}">
                <a16:creationId xmlns:a16="http://schemas.microsoft.com/office/drawing/2014/main" id="{0F155B3F-7F6F-4C72-9FC9-BCE2280AA004}"/>
              </a:ext>
            </a:extLst>
          </p:cNvPr>
          <p:cNvSpPr>
            <a:spLocks noGrp="1"/>
          </p:cNvSpPr>
          <p:nvPr>
            <p:ph idx="1"/>
          </p:nvPr>
        </p:nvSpPr>
        <p:spPr>
          <a:xfrm>
            <a:off x="855768" y="1816696"/>
            <a:ext cx="10724938" cy="4437962"/>
          </a:xfrm>
        </p:spPr>
        <p:txBody>
          <a:bodyPr>
            <a:normAutofit fontScale="62500" lnSpcReduction="20000"/>
          </a:bodyPr>
          <a:lstStyle/>
          <a:p>
            <a:pPr marL="291436" indent="-291436" defTabSz="932418" fontAlgn="base">
              <a:lnSpc>
                <a:spcPct val="120000"/>
              </a:lnSpc>
              <a:spcBef>
                <a:spcPts val="612"/>
              </a:spcBef>
              <a:defRPr/>
            </a:pPr>
            <a:r>
              <a:rPr lang="en-US" dirty="0">
                <a:latin typeface="Segoe UI" panose="020B0502040204020203" pitchFamily="34" charset="0"/>
              </a:rPr>
              <a:t>99% of teachers have students in their classrooms who need assistance/intervention for social, emotional, or behavioral reasons.​</a:t>
            </a:r>
          </a:p>
          <a:p>
            <a:pPr marL="291436" indent="-291436" defTabSz="932418" fontAlgn="base">
              <a:lnSpc>
                <a:spcPct val="120000"/>
              </a:lnSpc>
              <a:spcBef>
                <a:spcPts val="612"/>
              </a:spcBef>
              <a:defRPr/>
            </a:pPr>
            <a:endParaRPr lang="en-US" dirty="0">
              <a:latin typeface="Segoe UI" panose="020B0502040204020203" pitchFamily="34" charset="0"/>
            </a:endParaRPr>
          </a:p>
          <a:p>
            <a:pPr marL="291436" indent="-291436" defTabSz="932418" fontAlgn="base">
              <a:lnSpc>
                <a:spcPct val="120000"/>
              </a:lnSpc>
              <a:spcBef>
                <a:spcPts val="612"/>
              </a:spcBef>
              <a:defRPr/>
            </a:pPr>
            <a:r>
              <a:rPr lang="en-US" dirty="0">
                <a:latin typeface="Segoe UI" panose="020B0502040204020203" pitchFamily="34" charset="0"/>
              </a:rPr>
              <a:t>73% of teachers report working in classrooms with student reading levels that span four or more grade levels.​</a:t>
            </a:r>
          </a:p>
          <a:p>
            <a:pPr marL="291436" indent="-291436" defTabSz="932418" fontAlgn="base">
              <a:lnSpc>
                <a:spcPct val="120000"/>
              </a:lnSpc>
              <a:spcBef>
                <a:spcPts val="612"/>
              </a:spcBef>
              <a:defRPr/>
            </a:pPr>
            <a:endParaRPr lang="en-US" dirty="0">
              <a:latin typeface="Segoe UI" panose="020B0502040204020203" pitchFamily="34" charset="0"/>
            </a:endParaRPr>
          </a:p>
          <a:p>
            <a:pPr marL="291436" indent="-291436" defTabSz="932418" fontAlgn="base">
              <a:lnSpc>
                <a:spcPct val="120000"/>
              </a:lnSpc>
              <a:spcBef>
                <a:spcPts val="612"/>
              </a:spcBef>
              <a:defRPr/>
            </a:pPr>
            <a:r>
              <a:rPr lang="en-US" dirty="0">
                <a:latin typeface="Segoe UI" panose="020B0502040204020203" pitchFamily="34" charset="0"/>
              </a:rPr>
              <a:t>72% of classrooms have special education students.​</a:t>
            </a:r>
          </a:p>
          <a:p>
            <a:pPr marL="291436" indent="-291436" defTabSz="932418" fontAlgn="base">
              <a:lnSpc>
                <a:spcPct val="120000"/>
              </a:lnSpc>
              <a:spcBef>
                <a:spcPts val="612"/>
              </a:spcBef>
              <a:defRPr/>
            </a:pPr>
            <a:endParaRPr lang="en-US" dirty="0">
              <a:latin typeface="Segoe UI" panose="020B0502040204020203" pitchFamily="34" charset="0"/>
            </a:endParaRPr>
          </a:p>
          <a:p>
            <a:pPr marL="291436" indent="-291436" defTabSz="932418" fontAlgn="base">
              <a:lnSpc>
                <a:spcPct val="120000"/>
              </a:lnSpc>
              <a:spcBef>
                <a:spcPts val="612"/>
              </a:spcBef>
              <a:defRPr/>
            </a:pPr>
            <a:r>
              <a:rPr lang="en-US" dirty="0">
                <a:latin typeface="Segoe UI" panose="020B0502040204020203" pitchFamily="34" charset="0"/>
              </a:rPr>
              <a:t>52% of teachers in the United States have English language learners in their classroom. </a:t>
            </a:r>
          </a:p>
          <a:p>
            <a:pPr marL="0" indent="0">
              <a:lnSpc>
                <a:spcPct val="120000"/>
              </a:lnSpc>
              <a:spcBef>
                <a:spcPts val="612"/>
              </a:spcBef>
              <a:buNone/>
            </a:pPr>
            <a:endParaRPr lang="en-US" dirty="0"/>
          </a:p>
        </p:txBody>
      </p:sp>
      <p:sp>
        <p:nvSpPr>
          <p:cNvPr id="4" name="TextBox 3">
            <a:extLst>
              <a:ext uri="{FF2B5EF4-FFF2-40B4-BE49-F238E27FC236}">
                <a16:creationId xmlns:a16="http://schemas.microsoft.com/office/drawing/2014/main" id="{81C1B5D8-06EF-4792-B1A8-2DBC3F35837E}"/>
              </a:ext>
            </a:extLst>
          </p:cNvPr>
          <p:cNvSpPr txBox="1"/>
          <p:nvPr/>
        </p:nvSpPr>
        <p:spPr>
          <a:xfrm>
            <a:off x="9535166" y="6254658"/>
            <a:ext cx="1849415" cy="382308"/>
          </a:xfrm>
          <a:prstGeom prst="rect">
            <a:avLst/>
          </a:prstGeom>
          <a:noFill/>
        </p:spPr>
        <p:txBody>
          <a:bodyPr wrap="none" rtlCol="0">
            <a:spAutoFit/>
          </a:bodyPr>
          <a:lstStyle/>
          <a:p>
            <a:r>
              <a:rPr lang="en-US" sz="1836" dirty="0"/>
              <a:t>*Scholastic.com</a:t>
            </a:r>
          </a:p>
        </p:txBody>
      </p:sp>
    </p:spTree>
    <p:extLst>
      <p:ext uri="{BB962C8B-B14F-4D97-AF65-F5344CB8AC3E}">
        <p14:creationId xmlns:p14="http://schemas.microsoft.com/office/powerpoint/2010/main" val="11191180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CB963-385C-40A4-8DDE-9E45F713A362}"/>
              </a:ext>
            </a:extLst>
          </p:cNvPr>
          <p:cNvSpPr>
            <a:spLocks noGrp="1"/>
          </p:cNvSpPr>
          <p:nvPr>
            <p:ph type="title" idx="4294967295"/>
          </p:nvPr>
        </p:nvSpPr>
        <p:spPr>
          <a:xfrm>
            <a:off x="274687" y="777241"/>
            <a:ext cx="11887100" cy="897823"/>
          </a:xfrm>
        </p:spPr>
        <p:txBody>
          <a:bodyPr>
            <a:normAutofit/>
          </a:bodyPr>
          <a:lstStyle/>
          <a:p>
            <a:pPr algn="ctr"/>
            <a:r>
              <a:rPr lang="en-US" dirty="0"/>
              <a:t>Our Goal: Better Learning Environments</a:t>
            </a:r>
            <a:endParaRPr lang="en-US" b="1" spc="-150" dirty="0">
              <a:solidFill>
                <a:schemeClr val="bg2"/>
              </a:solidFill>
            </a:endParaRPr>
          </a:p>
        </p:txBody>
      </p:sp>
      <p:cxnSp>
        <p:nvCxnSpPr>
          <p:cNvPr id="34" name="Straight Connector 33" descr="&quot; &quot;"/>
          <p:cNvCxnSpPr/>
          <p:nvPr/>
        </p:nvCxnSpPr>
        <p:spPr>
          <a:xfrm>
            <a:off x="3528" y="3654512"/>
            <a:ext cx="1242942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Freeform 24" descr="A group of people">
            <a:extLst>
              <a:ext uri="{FF2B5EF4-FFF2-40B4-BE49-F238E27FC236}">
                <a16:creationId xmlns:a16="http://schemas.microsoft.com/office/drawing/2014/main" id="{16CDC7A5-DA89-4236-BE04-EBEDBB859C2B}"/>
              </a:ext>
            </a:extLst>
          </p:cNvPr>
          <p:cNvSpPr>
            <a:spLocks noEditPoints="1"/>
          </p:cNvSpPr>
          <p:nvPr/>
        </p:nvSpPr>
        <p:spPr bwMode="auto">
          <a:xfrm>
            <a:off x="1906893" y="2911296"/>
            <a:ext cx="691925" cy="6009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chemeClr val="tx1"/>
            </a:solidFill>
          </a:ln>
        </p:spPr>
        <p:txBody>
          <a:bodyPr vert="horz" wrap="square" lIns="95063" tIns="47531" rIns="95063" bIns="47531" numCol="1" anchor="t" anchorCtr="0" compatLnSpc="1">
            <a:prstTxWarp prst="textNoShape">
              <a:avLst/>
            </a:prstTxWarp>
          </a:bodyPr>
          <a:lstStyle/>
          <a:p>
            <a:pPr defTabSz="950425">
              <a:defRPr/>
            </a:pPr>
            <a:endParaRPr lang="en-US" sz="1873">
              <a:solidFill>
                <a:srgbClr val="505050"/>
              </a:solidFill>
              <a:latin typeface="Segoe UI"/>
            </a:endParaRPr>
          </a:p>
        </p:txBody>
      </p:sp>
      <p:sp>
        <p:nvSpPr>
          <p:cNvPr id="64" name="Oval 63" descr="&quot; &quot;"/>
          <p:cNvSpPr/>
          <p:nvPr/>
        </p:nvSpPr>
        <p:spPr bwMode="auto">
          <a:xfrm>
            <a:off x="2195253" y="3591049"/>
            <a:ext cx="126928" cy="126928"/>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9" name="Rectangle 38"/>
          <p:cNvSpPr/>
          <p:nvPr/>
        </p:nvSpPr>
        <p:spPr bwMode="auto">
          <a:xfrm>
            <a:off x="968508" y="4278280"/>
            <a:ext cx="2568695" cy="446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r>
              <a:rPr lang="en-US" sz="2400" b="1" kern="0" spc="50">
                <a:solidFill>
                  <a:schemeClr val="tx1"/>
                </a:solidFill>
                <a:latin typeface="Segoe UI Semilight" panose="020B0402040204020203" pitchFamily="34" charset="0"/>
                <a:cs typeface="Segoe UI Semilight" panose="020B0402040204020203" pitchFamily="34" charset="0"/>
              </a:rPr>
              <a:t>Empower students to do their best work</a:t>
            </a:r>
          </a:p>
        </p:txBody>
      </p:sp>
      <p:pic>
        <p:nvPicPr>
          <p:cNvPr id="18" name="Graphic 17" descr="Blackboard">
            <a:extLst>
              <a:ext uri="{FF2B5EF4-FFF2-40B4-BE49-F238E27FC236}">
                <a16:creationId xmlns:a16="http://schemas.microsoft.com/office/drawing/2014/main" id="{1862512E-E0B9-4D04-9D5A-81B2B7054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16" y="2741708"/>
            <a:ext cx="795845" cy="795845"/>
          </a:xfrm>
          <a:prstGeom prst="rect">
            <a:avLst/>
          </a:prstGeom>
        </p:spPr>
      </p:pic>
      <p:sp>
        <p:nvSpPr>
          <p:cNvPr id="65" name="Oval 64" descr="&quot; &quot;"/>
          <p:cNvSpPr/>
          <p:nvPr/>
        </p:nvSpPr>
        <p:spPr bwMode="auto">
          <a:xfrm>
            <a:off x="6142983" y="3591049"/>
            <a:ext cx="126928" cy="126928"/>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41" name="Rectangle 40"/>
          <p:cNvSpPr/>
          <p:nvPr/>
        </p:nvSpPr>
        <p:spPr bwMode="auto">
          <a:xfrm>
            <a:off x="5082469" y="4286618"/>
            <a:ext cx="2271536" cy="38078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r>
              <a:rPr lang="en-US" kern="0" spc="50">
                <a:solidFill>
                  <a:schemeClr val="tx1"/>
                </a:solidFill>
                <a:latin typeface="Segoe UI Semilight" panose="020B0402040204020203" pitchFamily="34" charset="0"/>
                <a:cs typeface="Segoe UI Semilight" panose="020B0402040204020203" pitchFamily="34" charset="0"/>
              </a:rPr>
              <a:t> </a:t>
            </a:r>
            <a:r>
              <a:rPr lang="en-US" sz="2400" b="1" kern="0" spc="50">
                <a:solidFill>
                  <a:schemeClr val="tx1"/>
                </a:solidFill>
                <a:latin typeface="Segoe UI Semilight" panose="020B0402040204020203" pitchFamily="34" charset="0"/>
                <a:cs typeface="Segoe UI Semilight" panose="020B0402040204020203" pitchFamily="34" charset="0"/>
              </a:rPr>
              <a:t>Enable teachers to engage every learner</a:t>
            </a:r>
          </a:p>
        </p:txBody>
      </p:sp>
      <p:sp>
        <p:nvSpPr>
          <p:cNvPr id="19" name="Freeform 300" descr="Icon representing a certificate or award">
            <a:extLst>
              <a:ext uri="{FF2B5EF4-FFF2-40B4-BE49-F238E27FC236}">
                <a16:creationId xmlns:a16="http://schemas.microsoft.com/office/drawing/2014/main" id="{05AB619E-30F4-4D02-BFCE-6FC0B094E1F2}"/>
              </a:ext>
            </a:extLst>
          </p:cNvPr>
          <p:cNvSpPr>
            <a:spLocks noEditPoints="1"/>
          </p:cNvSpPr>
          <p:nvPr/>
        </p:nvSpPr>
        <p:spPr bwMode="auto">
          <a:xfrm>
            <a:off x="9934411" y="2777483"/>
            <a:ext cx="663210" cy="734735"/>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tx1"/>
          </a:solidFill>
          <a:ln>
            <a:solidFill>
              <a:schemeClr val="tx1"/>
            </a:solidFill>
          </a:ln>
        </p:spPr>
        <p:txBody>
          <a:bodyPr vert="horz" wrap="square" lIns="95064" tIns="47532" rIns="95064" bIns="47532" numCol="1" anchor="t" anchorCtr="0" compatLnSpc="1">
            <a:prstTxWarp prst="textNoShape">
              <a:avLst/>
            </a:prstTxWarp>
          </a:bodyPr>
          <a:lstStyle/>
          <a:p>
            <a:pPr defTabSz="950425">
              <a:defRPr/>
            </a:pPr>
            <a:endParaRPr lang="en-US" sz="1873">
              <a:latin typeface="Segoe UI"/>
            </a:endParaRPr>
          </a:p>
        </p:txBody>
      </p:sp>
      <p:sp>
        <p:nvSpPr>
          <p:cNvPr id="37" name="Oval 36" descr="&quot; &quot;"/>
          <p:cNvSpPr/>
          <p:nvPr/>
        </p:nvSpPr>
        <p:spPr bwMode="auto">
          <a:xfrm>
            <a:off x="10199780" y="3624102"/>
            <a:ext cx="126928" cy="12692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63" name="Rectangle 62"/>
          <p:cNvSpPr/>
          <p:nvPr/>
        </p:nvSpPr>
        <p:spPr bwMode="auto">
          <a:xfrm>
            <a:off x="9165037" y="4344384"/>
            <a:ext cx="2271536" cy="336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defRPr/>
            </a:pPr>
            <a:r>
              <a:rPr lang="en-US" sz="2400" b="1" kern="0" spc="50">
                <a:solidFill>
                  <a:schemeClr val="tx1"/>
                </a:solidFill>
                <a:latin typeface="Segoe UI Semilight" panose="020B0402040204020203" pitchFamily="34" charset="0"/>
                <a:cs typeface="Segoe UI Semilight" panose="020B0402040204020203" pitchFamily="34" charset="0"/>
              </a:rPr>
              <a:t>Ensure equity and inclusion in schools</a:t>
            </a:r>
          </a:p>
        </p:txBody>
      </p:sp>
    </p:spTree>
    <p:custDataLst>
      <p:tags r:id="rId1"/>
    </p:custDataLst>
    <p:extLst>
      <p:ext uri="{BB962C8B-B14F-4D97-AF65-F5344CB8AC3E}">
        <p14:creationId xmlns:p14="http://schemas.microsoft.com/office/powerpoint/2010/main" val="156813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E7F3-617B-4557-A6FC-5C9981C937BB}"/>
              </a:ext>
            </a:extLst>
          </p:cNvPr>
          <p:cNvSpPr>
            <a:spLocks noGrp="1"/>
          </p:cNvSpPr>
          <p:nvPr>
            <p:ph type="title"/>
          </p:nvPr>
        </p:nvSpPr>
        <p:spPr>
          <a:xfrm>
            <a:off x="855768" y="363182"/>
            <a:ext cx="11290512" cy="1351952"/>
          </a:xfrm>
        </p:spPr>
        <p:txBody>
          <a:bodyPr>
            <a:normAutofit/>
          </a:bodyPr>
          <a:lstStyle/>
          <a:p>
            <a:r>
              <a:rPr lang="en-US" sz="5507" dirty="0"/>
              <a:t>Help Students Do Their Best Work</a:t>
            </a:r>
          </a:p>
        </p:txBody>
      </p:sp>
      <p:sp>
        <p:nvSpPr>
          <p:cNvPr id="3" name="Content Placeholder 2">
            <a:extLst>
              <a:ext uri="{FF2B5EF4-FFF2-40B4-BE49-F238E27FC236}">
                <a16:creationId xmlns:a16="http://schemas.microsoft.com/office/drawing/2014/main" id="{0F155B3F-7F6F-4C72-9FC9-BCE2280AA004}"/>
              </a:ext>
            </a:extLst>
          </p:cNvPr>
          <p:cNvSpPr>
            <a:spLocks noGrp="1"/>
          </p:cNvSpPr>
          <p:nvPr>
            <p:ph idx="1"/>
          </p:nvPr>
        </p:nvSpPr>
        <p:spPr>
          <a:xfrm>
            <a:off x="855768" y="1816696"/>
            <a:ext cx="10724938" cy="4437962"/>
          </a:xfrm>
        </p:spPr>
        <p:txBody>
          <a:bodyPr>
            <a:normAutofit/>
          </a:bodyPr>
          <a:lstStyle/>
          <a:p>
            <a:pPr marL="291436" indent="-291436" defTabSz="932418" fontAlgn="base">
              <a:lnSpc>
                <a:spcPct val="120000"/>
              </a:lnSpc>
              <a:spcBef>
                <a:spcPts val="612"/>
              </a:spcBef>
              <a:defRPr/>
            </a:pPr>
            <a:r>
              <a:rPr lang="en-US" dirty="0"/>
              <a:t>Organize</a:t>
            </a:r>
          </a:p>
          <a:p>
            <a:pPr marL="291436" indent="-291436" defTabSz="932418" fontAlgn="base">
              <a:lnSpc>
                <a:spcPct val="120000"/>
              </a:lnSpc>
              <a:spcBef>
                <a:spcPts val="612"/>
              </a:spcBef>
              <a:defRPr/>
            </a:pPr>
            <a:r>
              <a:rPr lang="en-US" dirty="0"/>
              <a:t>Read better</a:t>
            </a:r>
          </a:p>
          <a:p>
            <a:pPr marL="291436" indent="-291436" defTabSz="932418" fontAlgn="base">
              <a:lnSpc>
                <a:spcPct val="120000"/>
              </a:lnSpc>
              <a:spcBef>
                <a:spcPts val="612"/>
              </a:spcBef>
              <a:defRPr/>
            </a:pPr>
            <a:r>
              <a:rPr lang="en-US" dirty="0"/>
              <a:t>Write better</a:t>
            </a:r>
          </a:p>
        </p:txBody>
      </p:sp>
    </p:spTree>
    <p:extLst>
      <p:ext uri="{BB962C8B-B14F-4D97-AF65-F5344CB8AC3E}">
        <p14:creationId xmlns:p14="http://schemas.microsoft.com/office/powerpoint/2010/main" val="5666922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Go digital</a:t>
            </a:r>
          </a:p>
        </p:txBody>
      </p:sp>
      <p:pic>
        <p:nvPicPr>
          <p:cNvPr id="4" name="Picture 3" descr="&quot;Go digital&quot; handwritten on notebook paper">
            <a:extLst>
              <a:ext uri="{FF2B5EF4-FFF2-40B4-BE49-F238E27FC236}">
                <a16:creationId xmlns:a16="http://schemas.microsoft.com/office/drawing/2014/main" id="{E063D806-1B91-44C3-9610-532B7A8CEAE1}"/>
              </a:ext>
            </a:extLst>
          </p:cNvPr>
          <p:cNvPicPr>
            <a:picLocks noChangeAspect="1"/>
          </p:cNvPicPr>
          <p:nvPr/>
        </p:nvPicPr>
        <p:blipFill rotWithShape="1">
          <a:blip r:embed="rId3"/>
          <a:srcRect l="566" t="22393" r="895" b="1681"/>
          <a:stretch/>
        </p:blipFill>
        <p:spPr>
          <a:xfrm>
            <a:off x="0" y="1725491"/>
            <a:ext cx="7104571" cy="1771771"/>
          </a:xfrm>
          <a:prstGeom prst="rect">
            <a:avLst/>
          </a:prstGeom>
        </p:spPr>
      </p:pic>
    </p:spTree>
    <p:extLst>
      <p:ext uri="{BB962C8B-B14F-4D97-AF65-F5344CB8AC3E}">
        <p14:creationId xmlns:p14="http://schemas.microsoft.com/office/powerpoint/2010/main" val="2403778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8DBC-7B83-431E-944E-E5175BA72EA7}"/>
              </a:ext>
            </a:extLst>
          </p:cNvPr>
          <p:cNvSpPr>
            <a:spLocks noGrp="1"/>
          </p:cNvSpPr>
          <p:nvPr>
            <p:ph type="title"/>
          </p:nvPr>
        </p:nvSpPr>
        <p:spPr>
          <a:xfrm>
            <a:off x="424792" y="372393"/>
            <a:ext cx="11586891" cy="1351952"/>
          </a:xfrm>
        </p:spPr>
        <p:txBody>
          <a:bodyPr>
            <a:normAutofit fontScale="90000"/>
          </a:bodyPr>
          <a:lstStyle/>
          <a:p>
            <a:pPr algn="ctr"/>
            <a:r>
              <a:rPr lang="en-US" i="1" dirty="0">
                <a:solidFill>
                  <a:schemeClr val="tx1"/>
                </a:solidFill>
              </a:rPr>
              <a:t>Free</a:t>
            </a:r>
            <a:r>
              <a:rPr lang="en-US" dirty="0">
                <a:solidFill>
                  <a:schemeClr val="tx1"/>
                </a:solidFill>
              </a:rPr>
              <a:t> Office Lens on iOS with Immersive Reader</a:t>
            </a:r>
            <a:br>
              <a:rPr lang="en-US" dirty="0">
                <a:solidFill>
                  <a:schemeClr val="tx1"/>
                </a:solidFill>
              </a:rPr>
            </a:br>
            <a:r>
              <a:rPr lang="en-US" sz="2856" dirty="0">
                <a:solidFill>
                  <a:schemeClr val="tx1"/>
                </a:solidFill>
                <a:hlinkClick r:id="rId4"/>
              </a:rPr>
              <a:t>http://aka.ms/officelens</a:t>
            </a:r>
            <a:endParaRPr lang="en-US" sz="2856" dirty="0">
              <a:solidFill>
                <a:schemeClr val="tx1"/>
              </a:solidFill>
            </a:endParaRPr>
          </a:p>
        </p:txBody>
      </p:sp>
      <p:pic>
        <p:nvPicPr>
          <p:cNvPr id="4" name="Online Media 3" title="Office Lens Video">
            <a:hlinkClick r:id="" action="ppaction://media"/>
            <a:extLst>
              <a:ext uri="{FF2B5EF4-FFF2-40B4-BE49-F238E27FC236}">
                <a16:creationId xmlns:a16="http://schemas.microsoft.com/office/drawing/2014/main" id="{07800D97-A219-4DB0-B81C-4180BCD965B4}"/>
              </a:ext>
            </a:extLst>
          </p:cNvPr>
          <p:cNvPicPr>
            <a:picLocks noGrp="1" noRot="1" noChangeAspect="1"/>
          </p:cNvPicPr>
          <p:nvPr>
            <p:ph idx="1"/>
            <a:videoFile r:link="rId1"/>
          </p:nvPr>
        </p:nvPicPr>
        <p:blipFill>
          <a:blip r:embed="rId5"/>
          <a:stretch>
            <a:fillRect/>
          </a:stretch>
        </p:blipFill>
        <p:spPr>
          <a:xfrm>
            <a:off x="1711664" y="1724345"/>
            <a:ext cx="9013147" cy="5069895"/>
          </a:xfrm>
          <a:prstGeom prst="rect">
            <a:avLst/>
          </a:prstGeom>
        </p:spPr>
      </p:pic>
    </p:spTree>
    <p:extLst>
      <p:ext uri="{BB962C8B-B14F-4D97-AF65-F5344CB8AC3E}">
        <p14:creationId xmlns:p14="http://schemas.microsoft.com/office/powerpoint/2010/main" val="71509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8DBC-7B83-431E-944E-E5175BA72EA7}"/>
              </a:ext>
            </a:extLst>
          </p:cNvPr>
          <p:cNvSpPr>
            <a:spLocks noGrp="1"/>
          </p:cNvSpPr>
          <p:nvPr>
            <p:ph type="title"/>
          </p:nvPr>
        </p:nvSpPr>
        <p:spPr>
          <a:xfrm>
            <a:off x="424792" y="372393"/>
            <a:ext cx="11586891" cy="1351952"/>
          </a:xfrm>
        </p:spPr>
        <p:txBody>
          <a:bodyPr>
            <a:normAutofit/>
          </a:bodyPr>
          <a:lstStyle/>
          <a:p>
            <a:pPr algn="ctr"/>
            <a:r>
              <a:rPr lang="en-US" i="1" dirty="0">
                <a:solidFill>
                  <a:schemeClr val="tx1"/>
                </a:solidFill>
              </a:rPr>
              <a:t>Free</a:t>
            </a:r>
            <a:r>
              <a:rPr lang="en-US" dirty="0">
                <a:solidFill>
                  <a:schemeClr val="tx1"/>
                </a:solidFill>
              </a:rPr>
              <a:t> Learning Tools for OneNote</a:t>
            </a:r>
            <a:br>
              <a:rPr lang="en-US" dirty="0">
                <a:solidFill>
                  <a:schemeClr val="tx1"/>
                </a:solidFill>
              </a:rPr>
            </a:br>
            <a:r>
              <a:rPr lang="en-US" sz="2856" dirty="0">
                <a:solidFill>
                  <a:schemeClr val="tx1"/>
                </a:solidFill>
                <a:hlinkClick r:id="rId4"/>
              </a:rPr>
              <a:t>http://onenote.com/learningtools</a:t>
            </a:r>
            <a:r>
              <a:rPr lang="en-US" sz="2856" dirty="0">
                <a:solidFill>
                  <a:schemeClr val="tx1"/>
                </a:solidFill>
              </a:rPr>
              <a:t> </a:t>
            </a:r>
            <a:endParaRPr lang="en-US" dirty="0">
              <a:solidFill>
                <a:schemeClr val="tx1"/>
              </a:solidFill>
            </a:endParaRPr>
          </a:p>
        </p:txBody>
      </p:sp>
      <p:pic>
        <p:nvPicPr>
          <p:cNvPr id="13" name="Online Media 12" title="Learning Tools Video">
            <a:hlinkClick r:id="" action="ppaction://media"/>
            <a:extLst>
              <a:ext uri="{FF2B5EF4-FFF2-40B4-BE49-F238E27FC236}">
                <a16:creationId xmlns:a16="http://schemas.microsoft.com/office/drawing/2014/main" id="{631FFA4C-FE8A-41D4-AF99-27333214429D}"/>
              </a:ext>
            </a:extLst>
          </p:cNvPr>
          <p:cNvPicPr>
            <a:picLocks noRot="1" noChangeAspect="1"/>
          </p:cNvPicPr>
          <p:nvPr>
            <a:videoFile r:link="rId1"/>
          </p:nvPr>
        </p:nvPicPr>
        <p:blipFill>
          <a:blip r:embed="rId5"/>
          <a:stretch>
            <a:fillRect/>
          </a:stretch>
        </p:blipFill>
        <p:spPr>
          <a:xfrm>
            <a:off x="1710654" y="1670914"/>
            <a:ext cx="8976307" cy="5168177"/>
          </a:xfrm>
          <a:prstGeom prst="rect">
            <a:avLst/>
          </a:prstGeom>
        </p:spPr>
      </p:pic>
    </p:spTree>
    <p:extLst>
      <p:ext uri="{BB962C8B-B14F-4D97-AF65-F5344CB8AC3E}">
        <p14:creationId xmlns:p14="http://schemas.microsoft.com/office/powerpoint/2010/main" val="19739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0916577-a5a1-4a73-b1b4-2f73365e0666&quot;,&quot;TimeStamp&quot;:&quot;2017-11-12T21:31:51.4615135-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cfce1a-0829-4a71-9ef9-eb66f2e0df93&quot;,&quot;TimeStamp&quot;:&quot;2017-08-02T13:25:41.801757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3ff127-da8a-4481-b5a9-fd1a3c3eedec&quot;,&quot;TimeStamp&quot;:&quot;2017-11-30T21:02:08.2210946-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38c465-f1d9-41d9-bf70-282b8b94856c&quot;,&quot;TimeStamp&quot;:&quot;2017-11-30T21:02:08.2230923-08:00&quot;}"/>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2_5-30055_Office Template 2012 - 16x9 - White Background">
  <a:themeElements>
    <a:clrScheme name="Custom 3">
      <a:dk1>
        <a:srgbClr val="333333"/>
      </a:dk1>
      <a:lt1>
        <a:sysClr val="window" lastClr="FFFFFF"/>
      </a:lt1>
      <a:dk2>
        <a:srgbClr val="323F4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solidFill>
              <a:schemeClr val="tx1">
                <a:lumMod val="60000"/>
                <a:lumOff val="40000"/>
              </a:schemeClr>
            </a:soli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D4C099DCEA8543B32D72491F2A3F8F" ma:contentTypeVersion="9" ma:contentTypeDescription="Create a new document." ma:contentTypeScope="" ma:versionID="89d61c16d43ee8b0f8f8a6ce5d8c60be">
  <xsd:schema xmlns:xsd="http://www.w3.org/2001/XMLSchema" xmlns:xs="http://www.w3.org/2001/XMLSchema" xmlns:p="http://schemas.microsoft.com/office/2006/metadata/properties" xmlns:ns2="8535f3b4-5e1e-4958-ade0-c9d8830a9258" xmlns:ns3="7447a4ac-7f58-43d2-8aa4-b1bf075018c2" targetNamespace="http://schemas.microsoft.com/office/2006/metadata/properties" ma:root="true" ma:fieldsID="eb96659b776403ff81f7d01dc29036f9" ns2:_="" ns3:_="">
    <xsd:import namespace="8535f3b4-5e1e-4958-ade0-c9d8830a9258"/>
    <xsd:import namespace="7447a4ac-7f58-43d2-8aa4-b1bf075018c2"/>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2:LastSharedByUser" minOccurs="0"/>
                <xsd:element ref="ns2:LastSharedByTime" minOccurs="0"/>
                <xsd:element ref="ns3:Hashtags" minOccurs="0"/>
                <xsd:element ref="ns2:AppliedHashtags" minOccurs="0"/>
                <xsd:element ref="ns3:MediaServiceMetadata" minOccurs="0"/>
                <xsd:element ref="ns3:MediaServiceFastMetadata"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35f3b4-5e1e-4958-ade0-c9d8830a92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element name="AppliedHashtags" ma:index="16" nillable="true" ma:displayName="Applied Hashtags" ma:description="" ma:internalName="AppliedHashtags" ma:readOnly="fals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47a4ac-7f58-43d2-8aa4-b1bf075018c2" elementFormDefault="qualified">
    <xsd:import namespace="http://schemas.microsoft.com/office/2006/documentManagement/types"/>
    <xsd:import namespace="http://schemas.microsoft.com/office/infopath/2007/PartnerControls"/>
    <xsd:element name="Hashtags" ma:index="15" nillable="true" ma:displayName="Hashtags" ma:description="" ma:list="{138c8c7f-b243-442c-adca-d72591dead80}" ma:internalName="_x0024_Resources_x003a_core_x002c_HashTagsFieldDisplayName_x003b_"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OCR" ma:index="19"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MediaServiceFastMetadata xmlns="7447a4ac-7f58-43d2-8aa4-b1bf075018c2">{"officeBundle":{"ctag":"\"c:{FBAC432B-DB32-4492-BD4C-81F5F0FA1689},2\"","fatalError":true,"version":"1.78172825"}}</MediaServiceFastMetadata>
    <MediaServiceMetadata xmlns="7447a4ac-7f58-43d2-8aa4-b1bf075018c2">{"officeBundle":{"ctag":"\"c:{FBAC432B-DB32-4492-BD4C-81F5F0FA1689},2\"","fatalError":true,"errorInfo":"Server_FragmentLimitExceeded","version":"1.78172825"}}</MediaServiceMetadata>
    <Hashtags xmlns="7447a4ac-7f58-43d2-8aa4-b1bf075018c2"/>
    <AppliedHashtags xmlns="8535f3b4-5e1e-4958-ade0-c9d8830a9258" xsi:nil="true"/>
    <_dlc_DocId xmlns="8535f3b4-5e1e-4958-ade0-c9d8830a9258">WN763Q76KY34-432-618</_dlc_DocId>
    <_dlc_DocIdUrl xmlns="8535f3b4-5e1e-4958-ade0-c9d8830a9258">
      <Url>https://msft.spoppe.com/teams/INTL/NLX/Projects/Collab/_layouts/15/DocIdRedir.aspx?ID=WN763Q76KY34-432-618</Url>
      <Description>WN763Q76KY34-432-618</Description>
    </_dlc_DocIdUrl>
    <LastSharedByUser xmlns="8535f3b4-5e1e-4958-ade0-c9d8830a9258">molsen@microsoft.com</LastSharedByUser>
    <SharedWithUsers xmlns="8535f3b4-5e1e-4958-ade0-c9d8830a9258">
      <UserInfo>
        <DisplayName>Jeff Petty</DisplayName>
        <AccountId>5196</AccountId>
        <AccountType/>
      </UserInfo>
    </SharedWithUsers>
    <LastSharedByTime xmlns="8535f3b4-5e1e-4958-ade0-c9d8830a9258">2018-03-13T00:08:55+00:00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28DBFF4-C5A8-4253-B323-E7E1296139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35f3b4-5e1e-4958-ade0-c9d8830a9258"/>
    <ds:schemaRef ds:uri="7447a4ac-7f58-43d2-8aa4-b1bf075018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0838D6-3DE1-4BE3-8BAA-5C82416F0693}">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purl.org/dc/terms/"/>
    <ds:schemaRef ds:uri="7447a4ac-7f58-43d2-8aa4-b1bf075018c2"/>
    <ds:schemaRef ds:uri="http://purl.org/dc/dcmitype/"/>
    <ds:schemaRef ds:uri="http://schemas.microsoft.com/office/2006/documentManagement/types"/>
    <ds:schemaRef ds:uri="http://purl.org/dc/elements/1.1/"/>
    <ds:schemaRef ds:uri="http://schemas.microsoft.com/office/2006/metadata/properties"/>
    <ds:schemaRef ds:uri="8535f3b4-5e1e-4958-ade0-c9d8830a9258"/>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2955</TotalTime>
  <Words>807</Words>
  <Application>Microsoft Office PowerPoint</Application>
  <PresentationFormat>Custom</PresentationFormat>
  <Paragraphs>114</Paragraphs>
  <Slides>20</Slides>
  <Notes>20</Notes>
  <HiddenSlides>0</HiddenSlides>
  <MMClips>2</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20</vt:i4>
      </vt:variant>
    </vt:vector>
  </HeadingPairs>
  <TitlesOfParts>
    <vt:vector size="34" baseType="lpstr">
      <vt:lpstr>Arial</vt:lpstr>
      <vt:lpstr>Calibri</vt:lpstr>
      <vt:lpstr>Consolas</vt:lpstr>
      <vt:lpstr>Courier New</vt:lpstr>
      <vt:lpstr>Segoe UI</vt:lpstr>
      <vt:lpstr>Segoe UI Light</vt:lpstr>
      <vt:lpstr>Segoe UI Semibold</vt:lpstr>
      <vt:lpstr>Segoe UI Semilight</vt:lpstr>
      <vt:lpstr>Wingdings</vt:lpstr>
      <vt:lpstr>WHITE TEMPLATE</vt:lpstr>
      <vt:lpstr>COLOR TEMPLATE</vt:lpstr>
      <vt:lpstr>5_WHITE TEMPLATE</vt:lpstr>
      <vt:lpstr>5-50109_Microsoft_Dark_Template</vt:lpstr>
      <vt:lpstr>2_5-30055_Office Template 2012 - 16x9 - White Background</vt:lpstr>
      <vt:lpstr>Microsoft Reading and Writing Tools: Designed for Learning Differences… Inclusively Helpful  Jeff Petty Principal Program Manager Mari Broman Olsen Senior Program Manager  </vt:lpstr>
      <vt:lpstr>Microsoft Mission</vt:lpstr>
      <vt:lpstr>Meet Sophia</vt:lpstr>
      <vt:lpstr>Modern Classrooms are Diverse*</vt:lpstr>
      <vt:lpstr>Our Goal: Better Learning Environments</vt:lpstr>
      <vt:lpstr>Help Students Do Their Best Work</vt:lpstr>
      <vt:lpstr>Go digital</vt:lpstr>
      <vt:lpstr>Free Office Lens on iOS with Immersive Reader http://aka.ms/officelens</vt:lpstr>
      <vt:lpstr>Free Learning Tools for OneNote http://onenote.com/learningtools </vt:lpstr>
      <vt:lpstr>Read better</vt:lpstr>
      <vt:lpstr>Demonstrations</vt:lpstr>
      <vt:lpstr>Developed with Experts, e.g. Drs. Brock and Fernette Eide, Dyslexic Advantage</vt:lpstr>
      <vt:lpstr>Supported by Research British Dyslexia Association &amp; Knowl Hill School Study</vt:lpstr>
      <vt:lpstr>Learning Tools 3rd party research study – RTI</vt:lpstr>
      <vt:lpstr>Learning Tools Availability</vt:lpstr>
      <vt:lpstr>Write better</vt:lpstr>
      <vt:lpstr>Editor Demonstration</vt:lpstr>
      <vt:lpstr>Write better with … </vt:lpstr>
      <vt:lpstr>Explore (free!) how to…</vt:lpstr>
      <vt:lpstr>We want to hear from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Reading and Writing Tools: Designed for Learning Differences… Inclusively Helpful  Jeff Petty Principal Program Manager Mari Broman Olsen Senior Program Manager</dc:title>
  <dc:creator>Mari Olsen</dc:creator>
  <cp:lastModifiedBy>Mari Olsen</cp:lastModifiedBy>
  <cp:revision>32</cp:revision>
  <dcterms:modified xsi:type="dcterms:W3CDTF">2018-03-24T00:56:40Z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0x010100EED4C099DCEA8543B32D72491F2A3F8F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y fmtid="{D5CDD505-2E9C-101B-9397-08002B2CF9AE}" pid="25" name="_dlc_DocIdItemGuid">
    <vt:lpwstr>db17cd04-a896-4744-8737-262c635919e7</vt:lpwstr>
  </property>
</Properties>
</file>